
<file path=[Content_Types].xml><?xml version="1.0" encoding="utf-8"?>
<Types xmlns="http://schemas.openxmlformats.org/package/2006/content-types">
  <Default Extension="tmp" ContentType="image/png"/>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theme/themeOverride2.xml" ContentType="application/vnd.openxmlformats-officedocument.themeOverrid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724" r:id="rId2"/>
    <p:sldMasterId id="2147483744" r:id="rId3"/>
    <p:sldMasterId id="2147483747" r:id="rId4"/>
  </p:sldMasterIdLst>
  <p:notesMasterIdLst>
    <p:notesMasterId r:id="rId38"/>
  </p:notesMasterIdLst>
  <p:sldIdLst>
    <p:sldId id="629" r:id="rId5"/>
    <p:sldId id="489" r:id="rId6"/>
    <p:sldId id="630" r:id="rId7"/>
    <p:sldId id="631" r:id="rId8"/>
    <p:sldId id="632" r:id="rId9"/>
    <p:sldId id="633" r:id="rId10"/>
    <p:sldId id="634" r:id="rId11"/>
    <p:sldId id="635" r:id="rId12"/>
    <p:sldId id="636" r:id="rId13"/>
    <p:sldId id="637" r:id="rId14"/>
    <p:sldId id="638" r:id="rId15"/>
    <p:sldId id="639" r:id="rId16"/>
    <p:sldId id="640" r:id="rId17"/>
    <p:sldId id="641" r:id="rId18"/>
    <p:sldId id="642" r:id="rId19"/>
    <p:sldId id="643" r:id="rId20"/>
    <p:sldId id="644" r:id="rId21"/>
    <p:sldId id="645" r:id="rId22"/>
    <p:sldId id="646" r:id="rId23"/>
    <p:sldId id="647" r:id="rId24"/>
    <p:sldId id="648" r:id="rId25"/>
    <p:sldId id="649" r:id="rId26"/>
    <p:sldId id="650" r:id="rId27"/>
    <p:sldId id="651" r:id="rId28"/>
    <p:sldId id="652" r:id="rId29"/>
    <p:sldId id="653" r:id="rId30"/>
    <p:sldId id="654" r:id="rId31"/>
    <p:sldId id="655" r:id="rId32"/>
    <p:sldId id="656" r:id="rId33"/>
    <p:sldId id="657" r:id="rId34"/>
    <p:sldId id="658" r:id="rId35"/>
    <p:sldId id="659" r:id="rId36"/>
    <p:sldId id="538"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6E22"/>
    <a:srgbClr val="8EC02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21" autoAdjust="0"/>
    <p:restoredTop sz="94660"/>
  </p:normalViewPr>
  <p:slideViewPr>
    <p:cSldViewPr snapToGrid="0" snapToObjects="1">
      <p:cViewPr>
        <p:scale>
          <a:sx n="64" d="100"/>
          <a:sy n="64" d="100"/>
        </p:scale>
        <p:origin x="-1590" y="-1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B25EFB-B931-4A06-A550-B9A87E33EDB3}" type="datetimeFigureOut">
              <a:rPr lang="en-US" smtClean="0"/>
              <a:t>12/2/2013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475AA6-0CDA-4BDD-8F81-E37131A7288B}" type="slidenum">
              <a:rPr lang="en-US" smtClean="0"/>
              <a:t>‹#›</a:t>
            </a:fld>
            <a:endParaRPr lang="en-US"/>
          </a:p>
        </p:txBody>
      </p:sp>
    </p:spTree>
    <p:extLst>
      <p:ext uri="{BB962C8B-B14F-4D97-AF65-F5344CB8AC3E}">
        <p14:creationId xmlns:p14="http://schemas.microsoft.com/office/powerpoint/2010/main" val="1103542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6C2BF2A3-DFA2-42E7-87E4-A43112DFC994}" type="slidenum">
              <a:rPr lang="en-US" sz="1200">
                <a:solidFill>
                  <a:prstClr val="black"/>
                </a:solidFill>
                <a:latin typeface="Calibri" pitchFamily="34" charset="0"/>
              </a:rPr>
              <a:pPr eaLnBrk="1" hangingPunct="1"/>
              <a:t>1</a:t>
            </a:fld>
            <a:endParaRPr lang="en-US" sz="1200">
              <a:solidFill>
                <a:prstClr val="black"/>
              </a:solidFill>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471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72AFAB99-CCFC-4634-A138-0851073B97FE}" type="slidenum">
              <a:rPr lang="en-US" sz="1200">
                <a:solidFill>
                  <a:prstClr val="black"/>
                </a:solidFill>
                <a:latin typeface="Calibri" pitchFamily="34" charset="0"/>
              </a:rPr>
              <a:pPr eaLnBrk="1" hangingPunct="1"/>
              <a:t>24</a:t>
            </a:fld>
            <a:endParaRPr lang="en-US" sz="1200">
              <a:solidFill>
                <a:prstClr val="black"/>
              </a:solidFill>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491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E53645DB-B1FB-459E-A8F2-F5543303DD58}" type="slidenum">
              <a:rPr lang="en-US" sz="1200">
                <a:solidFill>
                  <a:prstClr val="black"/>
                </a:solidFill>
                <a:latin typeface="Calibri" pitchFamily="34" charset="0"/>
              </a:rPr>
              <a:pPr eaLnBrk="1" hangingPunct="1"/>
              <a:t>25</a:t>
            </a:fld>
            <a:endParaRPr lang="en-US" sz="1200">
              <a:solidFill>
                <a:prstClr val="black"/>
              </a:solidFill>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512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16196ECA-FCC3-4845-A5AE-5CD9E20BD18A}" type="slidenum">
              <a:rPr lang="en-US" sz="1200">
                <a:solidFill>
                  <a:prstClr val="black"/>
                </a:solidFill>
                <a:latin typeface="Calibri" pitchFamily="34" charset="0"/>
              </a:rPr>
              <a:pPr eaLnBrk="1" hangingPunct="1"/>
              <a:t>26</a:t>
            </a:fld>
            <a:endParaRPr lang="en-US" sz="1200">
              <a:solidFill>
                <a:prstClr val="black"/>
              </a:solidFill>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5325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68AFEE01-97B1-4DEF-94B3-2F2CEF939E81}" type="slidenum">
              <a:rPr lang="en-US" sz="1200">
                <a:solidFill>
                  <a:prstClr val="black"/>
                </a:solidFill>
                <a:latin typeface="Calibri" pitchFamily="34" charset="0"/>
              </a:rPr>
              <a:pPr eaLnBrk="1" hangingPunct="1"/>
              <a:t>27</a:t>
            </a:fld>
            <a:endParaRPr lang="en-US" sz="1200">
              <a:solidFill>
                <a:prstClr val="black"/>
              </a:solidFill>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ヒラギノ角ゴ Pro W3" charset="-128"/>
            </a:endParaRPr>
          </a:p>
        </p:txBody>
      </p:sp>
      <p:sp>
        <p:nvSpPr>
          <p:cNvPr id="552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6D3C642A-00D2-49DE-BAE9-B944D66B4C7B}" type="slidenum">
              <a:rPr lang="en-US" sz="1200">
                <a:solidFill>
                  <a:prstClr val="black"/>
                </a:solidFill>
                <a:ea typeface="ヒラギノ角ゴ Pro W3" charset="-128"/>
              </a:rPr>
              <a:pPr eaLnBrk="1" hangingPunct="1"/>
              <a:t>28</a:t>
            </a:fld>
            <a:endParaRPr lang="en-US" sz="1200">
              <a:solidFill>
                <a:prstClr val="black"/>
              </a:solidFill>
              <a:ea typeface="ヒラギノ角ゴ Pro W3"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US" smtClean="0">
                <a:ea typeface="ヒラギノ角ゴ Pro W3" charset="-128"/>
              </a:rPr>
              <a:t>This is all historical data. It is not updated throughout the year.</a:t>
            </a:r>
          </a:p>
          <a:p>
            <a:pPr eaLnBrk="1" hangingPunct="1">
              <a:lnSpc>
                <a:spcPct val="90000"/>
              </a:lnSpc>
              <a:spcBef>
                <a:spcPct val="0"/>
              </a:spcBef>
            </a:pPr>
            <a:r>
              <a:rPr lang="en-US" smtClean="0">
                <a:ea typeface="ヒラギノ角ゴ Pro W3" charset="-128"/>
              </a:rPr>
              <a:t>These reports only work for the indicated grade level.</a:t>
            </a:r>
          </a:p>
          <a:p>
            <a:pPr eaLnBrk="1" hangingPunct="1">
              <a:lnSpc>
                <a:spcPct val="90000"/>
              </a:lnSpc>
              <a:spcBef>
                <a:spcPct val="0"/>
              </a:spcBef>
            </a:pPr>
            <a:r>
              <a:rPr lang="en-US" smtClean="0">
                <a:ea typeface="ヒラギノ角ゴ Pro W3" charset="-128"/>
              </a:rPr>
              <a:t>The data to create these reports is available at the beginning of the year after YET – Year End Transition</a:t>
            </a:r>
          </a:p>
          <a:p>
            <a:pPr eaLnBrk="1" hangingPunct="1">
              <a:lnSpc>
                <a:spcPct val="90000"/>
              </a:lnSpc>
              <a:spcBef>
                <a:spcPct val="0"/>
              </a:spcBef>
            </a:pPr>
            <a:r>
              <a:rPr lang="en-US" smtClean="0">
                <a:ea typeface="ヒラギノ角ゴ Pro W3" charset="-128"/>
              </a:rPr>
              <a:t>The </a:t>
            </a:r>
            <a:r>
              <a:rPr lang="ja-JP" altLang="en-US" smtClean="0">
                <a:ea typeface="ヒラギノ角ゴ Pro W3" charset="-128"/>
              </a:rPr>
              <a:t>“</a:t>
            </a:r>
            <a:r>
              <a:rPr lang="en-US" altLang="ja-JP" smtClean="0">
                <a:ea typeface="ヒラギノ角ゴ Pro W3" charset="-128"/>
              </a:rPr>
              <a:t>no data</a:t>
            </a:r>
            <a:r>
              <a:rPr lang="ja-JP" altLang="en-US" smtClean="0">
                <a:ea typeface="ヒラギノ角ゴ Pro W3" charset="-128"/>
              </a:rPr>
              <a:t>”</a:t>
            </a:r>
            <a:r>
              <a:rPr lang="en-US" altLang="ja-JP" smtClean="0">
                <a:ea typeface="ヒラギノ角ゴ Pro W3" charset="-128"/>
              </a:rPr>
              <a:t> means that there is no data available in NC WISE for this factor for this student.</a:t>
            </a:r>
          </a:p>
          <a:p>
            <a:pPr eaLnBrk="1" hangingPunct="1">
              <a:spcBef>
                <a:spcPct val="0"/>
              </a:spcBef>
            </a:pPr>
            <a:endParaRPr lang="en-US" smtClean="0">
              <a:ea typeface="ヒラギノ角ゴ Pro W3" charset="-128"/>
            </a:endParaRPr>
          </a:p>
        </p:txBody>
      </p:sp>
      <p:sp>
        <p:nvSpPr>
          <p:cNvPr id="573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24BAACA7-6AE6-4843-87FC-22B1F34F4F30}" type="slidenum">
              <a:rPr lang="en-US" sz="1200">
                <a:solidFill>
                  <a:prstClr val="black"/>
                </a:solidFill>
                <a:ea typeface="ヒラギノ角ゴ Pro W3" charset="-128"/>
              </a:rPr>
              <a:pPr eaLnBrk="1" hangingPunct="1"/>
              <a:t>29</a:t>
            </a:fld>
            <a:endParaRPr lang="en-US" sz="1200">
              <a:solidFill>
                <a:prstClr val="black"/>
              </a:solidFill>
              <a:ea typeface="ヒラギノ角ゴ Pro W3"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ヒラギノ角ゴ Pro W3" charset="-128"/>
            </a:endParaRPr>
          </a:p>
        </p:txBody>
      </p:sp>
      <p:sp>
        <p:nvSpPr>
          <p:cNvPr id="624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99937DB9-FB1D-420A-86EB-0B92BC4E4142}" type="slidenum">
              <a:rPr lang="en-US" sz="1200">
                <a:solidFill>
                  <a:prstClr val="black"/>
                </a:solidFill>
                <a:ea typeface="ヒラギノ角ゴ Pro W3" charset="-128"/>
              </a:rPr>
              <a:pPr eaLnBrk="1" hangingPunct="1"/>
              <a:t>33</a:t>
            </a:fld>
            <a:endParaRPr lang="en-US" sz="1200">
              <a:solidFill>
                <a:prstClr val="black"/>
              </a:solidFill>
              <a:ea typeface="ヒラギノ角ゴ Pro W3"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Figures released Thursday show that 82.5 percent of the state’s public high school students graduated this year in four years, up from 80.4 percent in 2012. The state’s graduation rate has risen by 14.2 percentage points during the past seven years.</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Figures released Thursday show that 82.5 percent of the state’s public high school students graduated this year in four years, up from 80.4 percent in 2012. The state’s graduation rate has risen by 14.2 percentage points during the past seven years.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Last</a:t>
            </a:r>
            <a:r>
              <a:rPr lang="en-US" sz="1200" b="0" i="0" kern="1200" baseline="0" dirty="0" smtClean="0">
                <a:solidFill>
                  <a:schemeClr val="tx1"/>
                </a:solidFill>
                <a:effectLst/>
                <a:latin typeface="+mn-lt"/>
                <a:ea typeface="+mn-ea"/>
                <a:cs typeface="+mn-cs"/>
              </a:rPr>
              <a:t> year 2011-12 =80.4 and this year 82.5%  which is u</a:t>
            </a:r>
            <a:r>
              <a:rPr lang="en-US" sz="1200" b="0" i="0" kern="1200" dirty="0" smtClean="0">
                <a:solidFill>
                  <a:schemeClr val="tx1"/>
                </a:solidFill>
                <a:effectLst/>
                <a:latin typeface="+mn-lt"/>
                <a:ea typeface="+mn-ea"/>
                <a:cs typeface="+mn-cs"/>
              </a:rPr>
              <a:t>p 14.2 %points during the past 7 years</a:t>
            </a:r>
            <a:r>
              <a:rPr lang="en-US" sz="1200" b="0" i="0" kern="1200" baseline="0" dirty="0" smtClean="0">
                <a:solidFill>
                  <a:schemeClr val="tx1"/>
                </a:solidFill>
                <a:effectLst/>
                <a:latin typeface="+mn-lt"/>
                <a:ea typeface="+mn-ea"/>
                <a:cs typeface="+mn-cs"/>
              </a:rPr>
              <a:t>  All of us at each school level play an important role in improving student achievement and the graduation rate.  So now we are going to look at a report in Home Base that will assist you in your efforts to decrease dropouts and increase the graduation rate.  </a:t>
            </a: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Read more here: http://www.newsobserver.com/2013/08/08/3092325/nc-graduation-rate-rises-above.html#storylink=cpl</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Read more here: http://www.newsobserver.com/2013/08/08/3092325/nc-graduation-rate-rises-above.html#storylink=cpy</a:t>
            </a:r>
          </a:p>
          <a:p>
            <a:endParaRPr lang="en-US" dirty="0"/>
          </a:p>
        </p:txBody>
      </p:sp>
      <p:sp>
        <p:nvSpPr>
          <p:cNvPr id="4" name="Slide Number Placeholder 3"/>
          <p:cNvSpPr>
            <a:spLocks noGrp="1"/>
          </p:cNvSpPr>
          <p:nvPr>
            <p:ph type="sldNum" sz="quarter" idx="10"/>
          </p:nvPr>
        </p:nvSpPr>
        <p:spPr/>
        <p:txBody>
          <a:bodyPr/>
          <a:lstStyle/>
          <a:p>
            <a:fld id="{C1475AA6-0CDA-4BDD-8F81-E37131A7288B}" type="slidenum">
              <a:rPr lang="en-US" smtClean="0"/>
              <a:t>2</a:t>
            </a:fld>
            <a:endParaRPr lang="en-US"/>
          </a:p>
        </p:txBody>
      </p:sp>
    </p:spTree>
    <p:extLst>
      <p:ext uri="{BB962C8B-B14F-4D97-AF65-F5344CB8AC3E}">
        <p14:creationId xmlns:p14="http://schemas.microsoft.com/office/powerpoint/2010/main" val="1654779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ea typeface="ＭＳ Ｐゴシック" pitchFamily="34" charset="-128"/>
            </a:endParaRPr>
          </a:p>
        </p:txBody>
      </p:sp>
      <p:sp>
        <p:nvSpPr>
          <p:cNvPr id="194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BB7773AE-5C40-4EAF-BDD9-84BDE443178D}" type="slidenum">
              <a:rPr lang="en-US" sz="1200">
                <a:solidFill>
                  <a:prstClr val="black"/>
                </a:solidFill>
                <a:latin typeface="Calibri" pitchFamily="34" charset="0"/>
              </a:rPr>
              <a:pPr eaLnBrk="1" hangingPunct="1"/>
              <a:t>4</a:t>
            </a:fld>
            <a:endParaRPr lang="en-US" sz="1200">
              <a:solidFill>
                <a:prstClr val="black"/>
              </a:solidFill>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ea typeface="ヒラギノ角ゴ Pro W3" charset="-128"/>
              </a:rPr>
              <a:t>Each year, thousands of students dropout of school.  The purpose of this system is to provide a mechanism for identifying students who may be at risk of dropping out of school.</a:t>
            </a:r>
          </a:p>
        </p:txBody>
      </p:sp>
      <p:sp>
        <p:nvSpPr>
          <p:cNvPr id="256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EEC9C4C2-8880-46EA-AC9F-DE55E3C774F4}" type="slidenum">
              <a:rPr lang="en-US" sz="1200">
                <a:solidFill>
                  <a:prstClr val="black"/>
                </a:solidFill>
                <a:ea typeface="ヒラギノ角ゴ Pro W3" charset="-128"/>
              </a:rPr>
              <a:pPr eaLnBrk="1" hangingPunct="1"/>
              <a:t>9</a:t>
            </a:fld>
            <a:endParaRPr lang="en-US" sz="1200">
              <a:solidFill>
                <a:prstClr val="black"/>
              </a:solidFill>
              <a:ea typeface="ヒラギノ角ゴ Pro W3"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ea typeface="ヒラギノ角ゴ Pro W3" charset="-128"/>
              </a:rPr>
              <a:t>#1 Requisite…so for example a 9</a:t>
            </a:r>
            <a:r>
              <a:rPr lang="en-US" baseline="30000" smtClean="0">
                <a:ea typeface="ヒラギノ角ゴ Pro W3" charset="-128"/>
              </a:rPr>
              <a:t>th</a:t>
            </a:r>
            <a:r>
              <a:rPr lang="en-US" smtClean="0">
                <a:ea typeface="ヒラギノ角ゴ Pro W3" charset="-128"/>
              </a:rPr>
              <a:t> grade should earn 5 credits (or whatever the amount is required for promotion to the 10</a:t>
            </a:r>
            <a:r>
              <a:rPr lang="en-US" baseline="30000" smtClean="0">
                <a:ea typeface="ヒラギノ角ゴ Pro W3" charset="-128"/>
              </a:rPr>
              <a:t>th</a:t>
            </a:r>
            <a:r>
              <a:rPr lang="en-US" smtClean="0">
                <a:ea typeface="ヒラギノ角ゴ Pro W3" charset="-128"/>
              </a:rPr>
              <a:t> grade)</a:t>
            </a:r>
          </a:p>
          <a:p>
            <a:pPr eaLnBrk="1" hangingPunct="1">
              <a:spcBef>
                <a:spcPct val="0"/>
              </a:spcBef>
            </a:pPr>
            <a:r>
              <a:rPr lang="en-US" smtClean="0">
                <a:ea typeface="ヒラギノ角ゴ Pro W3" charset="-128"/>
              </a:rPr>
              <a:t>Allensworth, Univ. of Chicago </a:t>
            </a:r>
          </a:p>
          <a:p>
            <a:pPr eaLnBrk="1" hangingPunct="1">
              <a:spcBef>
                <a:spcPct val="0"/>
              </a:spcBef>
            </a:pPr>
            <a:endParaRPr lang="en-US" smtClean="0">
              <a:ea typeface="ヒラギノ角ゴ Pro W3" charset="-128"/>
            </a:endParaRPr>
          </a:p>
        </p:txBody>
      </p:sp>
      <p:sp>
        <p:nvSpPr>
          <p:cNvPr id="2765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09024DA5-4E77-4009-A415-F0B9E1BBEB09}" type="slidenum">
              <a:rPr lang="en-US" sz="1200">
                <a:solidFill>
                  <a:prstClr val="black"/>
                </a:solidFill>
                <a:ea typeface="ヒラギノ角ゴ Pro W3" charset="-128"/>
              </a:rPr>
              <a:pPr eaLnBrk="1" hangingPunct="1"/>
              <a:t>10</a:t>
            </a:fld>
            <a:endParaRPr lang="en-US" sz="1200">
              <a:solidFill>
                <a:prstClr val="black"/>
              </a:solidFill>
              <a:ea typeface="ヒラギノ角ゴ Pro W3"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ea typeface="ヒラギノ角ゴ Pro W3" charset="-128"/>
              </a:rPr>
              <a:t>To build this feature in NCWISE, we looked for relevant NC WISE data.  </a:t>
            </a:r>
          </a:p>
        </p:txBody>
      </p:sp>
      <p:sp>
        <p:nvSpPr>
          <p:cNvPr id="296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2753EA4B-C29A-437A-AC3E-AAE108FC2644}" type="slidenum">
              <a:rPr lang="en-US" sz="1200">
                <a:solidFill>
                  <a:prstClr val="black"/>
                </a:solidFill>
                <a:ea typeface="ヒラギノ角ゴ Pro W3" charset="-128"/>
              </a:rPr>
              <a:pPr eaLnBrk="1" hangingPunct="1"/>
              <a:t>11</a:t>
            </a:fld>
            <a:endParaRPr lang="en-US" sz="1200">
              <a:solidFill>
                <a:prstClr val="black"/>
              </a:solidFill>
              <a:ea typeface="ヒラギノ角ゴ Pro W3"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ヒラギノ角ゴ Pro W3" charset="-128"/>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EE565E57-7215-493B-83CB-4A48C1F09BA1}" type="slidenum">
              <a:rPr lang="en-US" sz="1200">
                <a:solidFill>
                  <a:prstClr val="black"/>
                </a:solidFill>
                <a:ea typeface="ヒラギノ角ゴ Pro W3" charset="-128"/>
              </a:rPr>
              <a:pPr eaLnBrk="1" hangingPunct="1"/>
              <a:t>21</a:t>
            </a:fld>
            <a:endParaRPr lang="en-US" sz="1200">
              <a:solidFill>
                <a:prstClr val="black"/>
              </a:solidFill>
              <a:ea typeface="ヒラギノ角ゴ Pro W3"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ea typeface="ヒラギノ角ゴ Pro W3" charset="-128"/>
              </a:rPr>
              <a:t>Reports should be run just prior to the start of school - to inform counselors and other appropriate staff.</a:t>
            </a:r>
          </a:p>
          <a:p>
            <a:pPr eaLnBrk="1" hangingPunct="1">
              <a:spcBef>
                <a:spcPct val="0"/>
              </a:spcBef>
            </a:pPr>
            <a:endParaRPr lang="en-US" smtClean="0">
              <a:ea typeface="ヒラギノ角ゴ Pro W3" charset="-128"/>
            </a:endParaRPr>
          </a:p>
        </p:txBody>
      </p:sp>
      <p:sp>
        <p:nvSpPr>
          <p:cNvPr id="430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011FD2A6-7B13-4B21-879A-06580113389A}" type="slidenum">
              <a:rPr lang="en-US" sz="1200">
                <a:solidFill>
                  <a:prstClr val="black"/>
                </a:solidFill>
                <a:ea typeface="ヒラギノ角ゴ Pro W3" charset="-128"/>
              </a:rPr>
              <a:pPr eaLnBrk="1" hangingPunct="1"/>
              <a:t>22</a:t>
            </a:fld>
            <a:endParaRPr lang="en-US" sz="1200">
              <a:solidFill>
                <a:prstClr val="black"/>
              </a:solidFill>
              <a:ea typeface="ヒラギノ角ゴ Pro W3"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450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FB418F0B-4A7A-4B41-BCD3-4BB726939368}" type="slidenum">
              <a:rPr lang="en-US" sz="1200">
                <a:solidFill>
                  <a:prstClr val="black"/>
                </a:solidFill>
                <a:latin typeface="Calibri" pitchFamily="34" charset="0"/>
              </a:rPr>
              <a:pPr eaLnBrk="1" hangingPunct="1"/>
              <a:t>23</a:t>
            </a:fld>
            <a:endParaRPr lang="en-US" sz="1200">
              <a:solidFill>
                <a:prstClr val="black"/>
              </a:solidFill>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hemeOverride" Target="../theme/themeOverride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5"/>
        </a:solidFill>
        <a:effectLst/>
      </p:bgPr>
    </p:bg>
    <p:spTree>
      <p:nvGrpSpPr>
        <p:cNvPr id="1" name=""/>
        <p:cNvGrpSpPr/>
        <p:nvPr/>
      </p:nvGrpSpPr>
      <p:grpSpPr>
        <a:xfrm>
          <a:off x="0" y="0"/>
          <a:ext cx="0" cy="0"/>
          <a:chOff x="0" y="0"/>
          <a:chExt cx="0" cy="0"/>
        </a:xfrm>
      </p:grpSpPr>
      <p:pic>
        <p:nvPicPr>
          <p:cNvPr id="4" name="Picture 4" descr="READYppt_title_2.jpg"/>
          <p:cNvPicPr>
            <a:picLocks noChangeAspect="1"/>
          </p:cNvPicPr>
          <p:nvPr userDrawn="1"/>
        </p:nvPicPr>
        <p:blipFill>
          <a:blip r:embed="rId2">
            <a:extLst>
              <a:ext uri="{28A0092B-C50C-407E-A947-70E740481C1C}">
                <a14:useLocalDpi xmlns:a14="http://schemas.microsoft.com/office/drawing/2010/main" val="0"/>
              </a:ext>
            </a:extLst>
          </a:blip>
          <a:srcRect t="70494"/>
          <a:stretch>
            <a:fillRect/>
          </a:stretch>
        </p:blipFill>
        <p:spPr bwMode="auto">
          <a:xfrm>
            <a:off x="0" y="4833938"/>
            <a:ext cx="9144000" cy="202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578338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6"/>
          <p:cNvSpPr>
            <a:spLocks noGrp="1"/>
          </p:cNvSpPr>
          <p:nvPr>
            <p:ph type="dt" sz="half" idx="10"/>
          </p:nvPr>
        </p:nvSpPr>
        <p:spPr/>
        <p:txBody>
          <a:bodyPr/>
          <a:lstStyle>
            <a:lvl1pPr>
              <a:defRPr/>
            </a:lvl1pPr>
          </a:lstStyle>
          <a:p>
            <a:fld id="{E18D77C2-BF52-4AE6-8AF7-07EA62F82814}" type="datetimeFigureOut">
              <a:rPr lang="en-US"/>
              <a:pPr/>
              <a:t>12/2/2013</a:t>
            </a:fld>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fld id="{3FEF7E7A-0ECE-4A3A-812C-0EF3EC8DBF75}" type="slidenum">
              <a:rPr lang="en-US"/>
              <a:pPr/>
              <a:t>‹#›</a:t>
            </a:fld>
            <a:endParaRPr lang="en-US"/>
          </a:p>
        </p:txBody>
      </p:sp>
    </p:spTree>
    <p:extLst>
      <p:ext uri="{BB962C8B-B14F-4D97-AF65-F5344CB8AC3E}">
        <p14:creationId xmlns:p14="http://schemas.microsoft.com/office/powerpoint/2010/main" val="2524725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FFC25F72-DD2E-40C2-B720-C5DD8DB9C433}" type="datetimeFigureOut">
              <a:rPr lang="en-US"/>
              <a:pPr/>
              <a:t>12/2/2013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6E3D72A7-8D91-4A6B-B34E-C910C3BE0DFE}" type="slidenum">
              <a:rPr lang="en-US"/>
              <a:pPr/>
              <a:t>‹#›</a:t>
            </a:fld>
            <a:endParaRPr lang="en-US"/>
          </a:p>
        </p:txBody>
      </p:sp>
    </p:spTree>
    <p:extLst>
      <p:ext uri="{BB962C8B-B14F-4D97-AF65-F5344CB8AC3E}">
        <p14:creationId xmlns:p14="http://schemas.microsoft.com/office/powerpoint/2010/main" val="514625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3D4B4910-74DE-48C9-A7B2-15277C3978F1}" type="datetimeFigureOut">
              <a:rPr lang="en-US"/>
              <a:pPr/>
              <a:t>12/2/2013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033D8B49-EDA3-4EDB-B040-88B65D7A2A6F}" type="slidenum">
              <a:rPr lang="en-US"/>
              <a:pPr/>
              <a:t>‹#›</a:t>
            </a:fld>
            <a:endParaRPr lang="en-US"/>
          </a:p>
        </p:txBody>
      </p:sp>
    </p:spTree>
    <p:extLst>
      <p:ext uri="{BB962C8B-B14F-4D97-AF65-F5344CB8AC3E}">
        <p14:creationId xmlns:p14="http://schemas.microsoft.com/office/powerpoint/2010/main" val="42183812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F048792C-981B-420D-9528-20CFD8656111}" type="datetimeFigureOut">
              <a:rPr lang="en-US"/>
              <a:pPr/>
              <a:t>12/2/2013</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558C63E8-B962-406D-BE4A-2E2289C7DEDA}" type="slidenum">
              <a:rPr lang="en-US"/>
              <a:pPr/>
              <a:t>‹#›</a:t>
            </a:fld>
            <a:endParaRPr lang="en-US"/>
          </a:p>
        </p:txBody>
      </p:sp>
    </p:spTree>
    <p:extLst>
      <p:ext uri="{BB962C8B-B14F-4D97-AF65-F5344CB8AC3E}">
        <p14:creationId xmlns:p14="http://schemas.microsoft.com/office/powerpoint/2010/main" val="19289646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E89EBFB0-10A3-4409-83D5-96D5E82C973D}" type="datetimeFigureOut">
              <a:rPr lang="en-US"/>
              <a:pPr/>
              <a:t>12/2/2013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FF934176-9C4B-4912-B023-CBEB381A5001}" type="slidenum">
              <a:rPr lang="en-US"/>
              <a:pPr/>
              <a:t>‹#›</a:t>
            </a:fld>
            <a:endParaRPr lang="en-US"/>
          </a:p>
        </p:txBody>
      </p:sp>
    </p:spTree>
    <p:extLst>
      <p:ext uri="{BB962C8B-B14F-4D97-AF65-F5344CB8AC3E}">
        <p14:creationId xmlns:p14="http://schemas.microsoft.com/office/powerpoint/2010/main" val="2144289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FF02F03-2349-4E42-B639-37E80EBAF0E9}" type="datetimeFigureOut">
              <a:rPr lang="en-US"/>
              <a:pPr/>
              <a:t>12/2/2013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5941700-027C-4AB4-9883-A1C186ACA3A7}" type="slidenum">
              <a:rPr lang="en-US"/>
              <a:pPr/>
              <a:t>‹#›</a:t>
            </a:fld>
            <a:endParaRPr lang="en-US"/>
          </a:p>
        </p:txBody>
      </p:sp>
    </p:spTree>
    <p:extLst>
      <p:ext uri="{BB962C8B-B14F-4D97-AF65-F5344CB8AC3E}">
        <p14:creationId xmlns:p14="http://schemas.microsoft.com/office/powerpoint/2010/main" val="2156960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fld id="{680FE877-8D2D-40E8-8C35-E20E948851B3}" type="datetimeFigureOut">
              <a:rPr lang="en-US"/>
              <a:pPr/>
              <a:t>12/2/2013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BFE56CB-5A34-4AF1-B959-06D78CE16D77}" type="slidenum">
              <a:rPr lang="en-US"/>
              <a:pPr/>
              <a:t>‹#›</a:t>
            </a:fld>
            <a:endParaRPr lang="en-US"/>
          </a:p>
        </p:txBody>
      </p:sp>
    </p:spTree>
    <p:extLst>
      <p:ext uri="{BB962C8B-B14F-4D97-AF65-F5344CB8AC3E}">
        <p14:creationId xmlns:p14="http://schemas.microsoft.com/office/powerpoint/2010/main" val="838271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5791200" cy="1143000"/>
          </a:xfrm>
          <a:prstGeom prst="rect">
            <a:avLst/>
          </a:prstGeom>
        </p:spPr>
        <p:txBody>
          <a:bodyPr/>
          <a:lstStyle/>
          <a:p>
            <a:r>
              <a:rPr lang="en-US" dirty="0" smtClean="0"/>
              <a:t>Click to edit Master title style</a:t>
            </a:r>
            <a:endParaRPr lang="en-US" dirty="0"/>
          </a:p>
        </p:txBody>
      </p:sp>
      <p:sp>
        <p:nvSpPr>
          <p:cNvPr id="3" name="Rectangle 3"/>
          <p:cNvSpPr>
            <a:spLocks noGrp="1" noChangeArrowheads="1"/>
          </p:cNvSpPr>
          <p:nvPr>
            <p:ph idx="1"/>
          </p:nvPr>
        </p:nvSpPr>
        <p:spPr bwMode="auto">
          <a:xfrm>
            <a:off x="6324600" y="1371600"/>
            <a:ext cx="2514600" cy="4724400"/>
          </a:xfrm>
          <a:prstGeom prst="rect">
            <a:avLst/>
          </a:prstGeom>
          <a:noFill/>
          <a:ln>
            <a:noFill/>
          </a:ln>
          <a:extLst/>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extLst>
      <p:ext uri="{BB962C8B-B14F-4D97-AF65-F5344CB8AC3E}">
        <p14:creationId xmlns:p14="http://schemas.microsoft.com/office/powerpoint/2010/main" val="23020035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fld id="{8A5A20D4-4E97-48ED-877B-69BE0DEE23A9}" type="datetimeFigureOut">
              <a:rPr lang="en-US"/>
              <a:pPr/>
              <a:t>12/2/2013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BA1563D-96A8-40E1-95BB-9E5C6F3DE683}" type="slidenum">
              <a:rPr lang="en-US"/>
              <a:pPr/>
              <a:t>‹#›</a:t>
            </a:fld>
            <a:endParaRPr lang="en-US"/>
          </a:p>
        </p:txBody>
      </p:sp>
    </p:spTree>
    <p:extLst>
      <p:ext uri="{BB962C8B-B14F-4D97-AF65-F5344CB8AC3E}">
        <p14:creationId xmlns:p14="http://schemas.microsoft.com/office/powerpoint/2010/main" val="7298497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3683D21-B8CB-499F-A121-1208CD7472AE}" type="datetimeFigureOut">
              <a:rPr lang="en-US"/>
              <a:pPr/>
              <a:t>12/2/2013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42BEBED-026B-4134-844B-8F718BC9ED6E}" type="slidenum">
              <a:rPr lang="en-US"/>
              <a:pPr/>
              <a:t>‹#›</a:t>
            </a:fld>
            <a:endParaRPr lang="en-US"/>
          </a:p>
        </p:txBody>
      </p:sp>
    </p:spTree>
    <p:extLst>
      <p:ext uri="{BB962C8B-B14F-4D97-AF65-F5344CB8AC3E}">
        <p14:creationId xmlns:p14="http://schemas.microsoft.com/office/powerpoint/2010/main" val="2266692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240239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2D0B5A07-2381-4C47-923E-EE89336C8CCF}" type="datetimeFigureOut">
              <a:rPr lang="en-US"/>
              <a:pPr/>
              <a:t>12/2/2013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848E3B7-9587-45AD-84E2-0A6053899959}" type="slidenum">
              <a:rPr lang="en-US"/>
              <a:pPr/>
              <a:t>‹#›</a:t>
            </a:fld>
            <a:endParaRPr lang="en-US"/>
          </a:p>
        </p:txBody>
      </p:sp>
    </p:spTree>
    <p:extLst>
      <p:ext uri="{BB962C8B-B14F-4D97-AF65-F5344CB8AC3E}">
        <p14:creationId xmlns:p14="http://schemas.microsoft.com/office/powerpoint/2010/main" val="2389806068"/>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fld id="{A0629797-6295-415E-90F5-D3D50638C5FE}" type="datetimeFigureOut">
              <a:rPr lang="en-US"/>
              <a:pPr/>
              <a:t>12/2/2013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DF209FFF-63D9-45A8-8065-54E0BDECFDAA}" type="slidenum">
              <a:rPr lang="en-US"/>
              <a:pPr/>
              <a:t>‹#›</a:t>
            </a:fld>
            <a:endParaRPr lang="en-US"/>
          </a:p>
        </p:txBody>
      </p:sp>
    </p:spTree>
    <p:extLst>
      <p:ext uri="{BB962C8B-B14F-4D97-AF65-F5344CB8AC3E}">
        <p14:creationId xmlns:p14="http://schemas.microsoft.com/office/powerpoint/2010/main" val="23060492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6"/>
          <p:cNvSpPr>
            <a:spLocks noGrp="1"/>
          </p:cNvSpPr>
          <p:nvPr>
            <p:ph type="dt" sz="half" idx="10"/>
          </p:nvPr>
        </p:nvSpPr>
        <p:spPr/>
        <p:txBody>
          <a:bodyPr/>
          <a:lstStyle>
            <a:lvl1pPr>
              <a:defRPr/>
            </a:lvl1pPr>
          </a:lstStyle>
          <a:p>
            <a:fld id="{EE633FE2-B352-4023-9B92-BE387101FDD5}" type="datetimeFigureOut">
              <a:rPr lang="en-US"/>
              <a:pPr/>
              <a:t>12/2/2013</a:t>
            </a:fld>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fld id="{E3565EEC-5221-4FCA-B69D-94E0CC6819E4}" type="slidenum">
              <a:rPr lang="en-US"/>
              <a:pPr/>
              <a:t>‹#›</a:t>
            </a:fld>
            <a:endParaRPr lang="en-US"/>
          </a:p>
        </p:txBody>
      </p:sp>
    </p:spTree>
    <p:extLst>
      <p:ext uri="{BB962C8B-B14F-4D97-AF65-F5344CB8AC3E}">
        <p14:creationId xmlns:p14="http://schemas.microsoft.com/office/powerpoint/2010/main" val="2151114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2871E8EE-2E9D-4578-BD18-6D6056775276}" type="datetimeFigureOut">
              <a:rPr lang="en-US"/>
              <a:pPr/>
              <a:t>12/2/2013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43C5CC6F-997D-4C0D-90D8-59814FE5B81E}" type="slidenum">
              <a:rPr lang="en-US"/>
              <a:pPr/>
              <a:t>‹#›</a:t>
            </a:fld>
            <a:endParaRPr lang="en-US"/>
          </a:p>
        </p:txBody>
      </p:sp>
    </p:spTree>
    <p:extLst>
      <p:ext uri="{BB962C8B-B14F-4D97-AF65-F5344CB8AC3E}">
        <p14:creationId xmlns:p14="http://schemas.microsoft.com/office/powerpoint/2010/main" val="5199797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BF7444E0-CB67-4E29-B52B-143818A44E85}" type="datetimeFigureOut">
              <a:rPr lang="en-US"/>
              <a:pPr/>
              <a:t>12/2/2013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A9C8CC03-516A-4943-AD50-0C536D420D6B}" type="slidenum">
              <a:rPr lang="en-US"/>
              <a:pPr/>
              <a:t>‹#›</a:t>
            </a:fld>
            <a:endParaRPr lang="en-US"/>
          </a:p>
        </p:txBody>
      </p:sp>
    </p:spTree>
    <p:extLst>
      <p:ext uri="{BB962C8B-B14F-4D97-AF65-F5344CB8AC3E}">
        <p14:creationId xmlns:p14="http://schemas.microsoft.com/office/powerpoint/2010/main" val="2533183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17C53A45-1BF8-48E8-B5B1-0031EED2AAF2}" type="datetimeFigureOut">
              <a:rPr lang="en-US"/>
              <a:pPr/>
              <a:t>12/2/2013</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9123F140-AC40-45E4-88D8-3B1E1BD1CF5A}" type="slidenum">
              <a:rPr lang="en-US"/>
              <a:pPr/>
              <a:t>‹#›</a:t>
            </a:fld>
            <a:endParaRPr lang="en-US"/>
          </a:p>
        </p:txBody>
      </p:sp>
    </p:spTree>
    <p:extLst>
      <p:ext uri="{BB962C8B-B14F-4D97-AF65-F5344CB8AC3E}">
        <p14:creationId xmlns:p14="http://schemas.microsoft.com/office/powerpoint/2010/main" val="22176140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4DFB8A1-9670-461D-856B-28080372CF22}" type="datetimeFigureOut">
              <a:rPr lang="en-US"/>
              <a:pPr/>
              <a:t>12/2/2013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5EB5F1B-8D3C-46EF-A731-821C3642A555}" type="slidenum">
              <a:rPr lang="en-US"/>
              <a:pPr/>
              <a:t>‹#›</a:t>
            </a:fld>
            <a:endParaRPr lang="en-US"/>
          </a:p>
        </p:txBody>
      </p:sp>
    </p:spTree>
    <p:extLst>
      <p:ext uri="{BB962C8B-B14F-4D97-AF65-F5344CB8AC3E}">
        <p14:creationId xmlns:p14="http://schemas.microsoft.com/office/powerpoint/2010/main" val="30723912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C47F468B-9653-4E74-A799-94DC68883315}" type="datetimeFigureOut">
              <a:rPr lang="en-US"/>
              <a:pPr/>
              <a:t>12/2/2013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FACDC0E-5AC5-4D8B-9E0E-605B4D7AEF91}" type="slidenum">
              <a:rPr lang="en-US"/>
              <a:pPr/>
              <a:t>‹#›</a:t>
            </a:fld>
            <a:endParaRPr lang="en-US"/>
          </a:p>
        </p:txBody>
      </p:sp>
    </p:spTree>
    <p:extLst>
      <p:ext uri="{BB962C8B-B14F-4D97-AF65-F5344CB8AC3E}">
        <p14:creationId xmlns:p14="http://schemas.microsoft.com/office/powerpoint/2010/main" val="36315747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fld id="{9D95D424-C273-4113-802E-AE79FCD3C2AD}" type="datetimeFigureOut">
              <a:rPr lang="en-US"/>
              <a:pPr/>
              <a:t>12/2/2013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3C367D0-2E17-44A6-9090-0B8DF4483606}" type="slidenum">
              <a:rPr lang="en-US"/>
              <a:pPr/>
              <a:t>‹#›</a:t>
            </a:fld>
            <a:endParaRPr lang="en-US"/>
          </a:p>
        </p:txBody>
      </p:sp>
    </p:spTree>
    <p:extLst>
      <p:ext uri="{BB962C8B-B14F-4D97-AF65-F5344CB8AC3E}">
        <p14:creationId xmlns:p14="http://schemas.microsoft.com/office/powerpoint/2010/main" val="19452677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US" noProof="0" dirty="0" smtClean="0"/>
          </a:p>
        </p:txBody>
      </p:sp>
      <p:sp>
        <p:nvSpPr>
          <p:cNvPr id="4" name="Rectangle 4"/>
          <p:cNvSpPr>
            <a:spLocks noGrp="1" noChangeArrowheads="1"/>
          </p:cNvSpPr>
          <p:nvPr>
            <p:ph type="dt" sz="half" idx="10"/>
          </p:nvPr>
        </p:nvSpPr>
        <p:spPr>
          <a:xfrm>
            <a:off x="457200" y="6245225"/>
            <a:ext cx="2133600" cy="476250"/>
          </a:xfrm>
        </p:spPr>
        <p:txBody>
          <a:bodyPr rtlCol="0" anchor="t"/>
          <a:lstStyle>
            <a:lvl1pPr fontAlgn="auto">
              <a:spcBef>
                <a:spcPts val="0"/>
              </a:spcBef>
              <a:spcAft>
                <a:spcPts val="0"/>
              </a:spcAft>
              <a:defRPr>
                <a:latin typeface="+mn-lt"/>
                <a:ea typeface="+mn-ea"/>
                <a:cs typeface="+mn-cs"/>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p:spPr>
        <p:txBody>
          <a:bodyPr wrap="square" numCol="1" anchor="t" anchorCtr="0" compatLnSpc="1">
            <a:prstTxWarp prst="textNoShape">
              <a:avLst/>
            </a:prstTxWarp>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8230E23B-3F3E-4EEB-8A98-4BF557197B09}" type="slidenum">
              <a:rPr lang="en-US"/>
              <a:pPr/>
              <a:t>‹#›</a:t>
            </a:fld>
            <a:endParaRPr lang="en-US"/>
          </a:p>
        </p:txBody>
      </p:sp>
    </p:spTree>
    <p:extLst>
      <p:ext uri="{BB962C8B-B14F-4D97-AF65-F5344CB8AC3E}">
        <p14:creationId xmlns:p14="http://schemas.microsoft.com/office/powerpoint/2010/main" val="3152125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1783109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67046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3" name="Picture 4" descr="READYppt_title_2.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Tree>
    <p:extLst>
      <p:ext uri="{BB962C8B-B14F-4D97-AF65-F5344CB8AC3E}">
        <p14:creationId xmlns:p14="http://schemas.microsoft.com/office/powerpoint/2010/main" val="2651704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fld id="{87C47374-BE7A-4BB9-A878-C8730F712DB5}" type="datetimeFigureOut">
              <a:rPr lang="en-US"/>
              <a:pPr/>
              <a:t>12/2/2013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27FB7FD-7715-4030-820F-6ECCB7C16254}" type="slidenum">
              <a:rPr lang="en-US"/>
              <a:pPr/>
              <a:t>‹#›</a:t>
            </a:fld>
            <a:endParaRPr lang="en-US"/>
          </a:p>
        </p:txBody>
      </p:sp>
    </p:spTree>
    <p:extLst>
      <p:ext uri="{BB962C8B-B14F-4D97-AF65-F5344CB8AC3E}">
        <p14:creationId xmlns:p14="http://schemas.microsoft.com/office/powerpoint/2010/main" val="1074168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AE59657-D530-4359-9F70-24140590EAF1}" type="datetimeFigureOut">
              <a:rPr lang="en-US"/>
              <a:pPr/>
              <a:t>12/2/2013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4EE86730-C574-4FB2-A5FE-6ABA0B98820F}" type="slidenum">
              <a:rPr lang="en-US"/>
              <a:pPr/>
              <a:t>‹#›</a:t>
            </a:fld>
            <a:endParaRPr lang="en-US"/>
          </a:p>
        </p:txBody>
      </p:sp>
    </p:spTree>
    <p:extLst>
      <p:ext uri="{BB962C8B-B14F-4D97-AF65-F5344CB8AC3E}">
        <p14:creationId xmlns:p14="http://schemas.microsoft.com/office/powerpoint/2010/main" val="668726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347416C3-0C08-4EF3-8DDE-A85127AE0753}" type="datetimeFigureOut">
              <a:rPr lang="en-US"/>
              <a:pPr/>
              <a:t>12/2/2013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C7937B5-8B8E-4F2A-A979-03E436FF819B}" type="slidenum">
              <a:rPr lang="en-US"/>
              <a:pPr/>
              <a:t>‹#›</a:t>
            </a:fld>
            <a:endParaRPr lang="en-US"/>
          </a:p>
        </p:txBody>
      </p:sp>
    </p:spTree>
    <p:extLst>
      <p:ext uri="{BB962C8B-B14F-4D97-AF65-F5344CB8AC3E}">
        <p14:creationId xmlns:p14="http://schemas.microsoft.com/office/powerpoint/2010/main" val="2086691229"/>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fld id="{20C56160-9061-48DF-958E-BC34CAD250B3}" type="datetimeFigureOut">
              <a:rPr lang="en-US"/>
              <a:pPr/>
              <a:t>12/2/2013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36080311-7922-426F-A55E-80264620571D}" type="slidenum">
              <a:rPr lang="en-US"/>
              <a:pPr/>
              <a:t>‹#›</a:t>
            </a:fld>
            <a:endParaRPr lang="en-US"/>
          </a:p>
        </p:txBody>
      </p:sp>
    </p:spTree>
    <p:extLst>
      <p:ext uri="{BB962C8B-B14F-4D97-AF65-F5344CB8AC3E}">
        <p14:creationId xmlns:p14="http://schemas.microsoft.com/office/powerpoint/2010/main" val="5531697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3.xml"/><Relationship Id="rId1" Type="http://schemas.openxmlformats.org/officeDocument/2006/relationships/slideLayout" Target="../slideLayouts/slideLayout17.xml"/><Relationship Id="rId4" Type="http://schemas.openxmlformats.org/officeDocument/2006/relationships/image" Target="../media/image6.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4.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EADYppt_slide.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304800" y="304800"/>
            <a:ext cx="8534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304800" y="1524000"/>
            <a:ext cx="8534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20273805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6" r:id="rId3"/>
    <p:sldLayoutId id="2147483677" r:id="rId4"/>
    <p:sldLayoutId id="2147483679" r:id="rId5"/>
  </p:sldLayoutIdLst>
  <p:hf hdr="0" dt="0"/>
  <p:txStyles>
    <p:titleStyle>
      <a:lvl1pPr algn="l" rtl="0" eaLnBrk="0" fontAlgn="base" hangingPunct="0">
        <a:spcBef>
          <a:spcPct val="0"/>
        </a:spcBef>
        <a:spcAft>
          <a:spcPct val="0"/>
        </a:spcAft>
        <a:defRPr sz="3600" b="1">
          <a:solidFill>
            <a:srgbClr val="63554C"/>
          </a:solidFill>
          <a:latin typeface="+mj-lt"/>
          <a:ea typeface="+mj-ea"/>
          <a:cs typeface="ＭＳ Ｐゴシック" charset="0"/>
        </a:defRPr>
      </a:lvl1pPr>
      <a:lvl2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2pPr>
      <a:lvl3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3pPr>
      <a:lvl4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4pPr>
      <a:lvl5pPr algn="l" rtl="0" eaLnBrk="0" fontAlgn="base" hangingPunct="0">
        <a:spcBef>
          <a:spcPct val="0"/>
        </a:spcBef>
        <a:spcAft>
          <a:spcPct val="0"/>
        </a:spcAft>
        <a:defRPr sz="3600" b="1">
          <a:solidFill>
            <a:srgbClr val="63554C"/>
          </a:solidFill>
          <a:latin typeface="Arial Bold" pitchFamily="1" charset="0"/>
          <a:ea typeface="ＭＳ Ｐゴシック" pitchFamily="1" charset="-128"/>
          <a:cs typeface="ＭＳ Ｐゴシック" charset="0"/>
        </a:defRPr>
      </a:lvl5pPr>
      <a:lvl6pPr marL="457200" algn="ctr" rtl="0" fontAlgn="base">
        <a:spcBef>
          <a:spcPct val="0"/>
        </a:spcBef>
        <a:spcAft>
          <a:spcPct val="0"/>
        </a:spcAft>
        <a:defRPr sz="4400">
          <a:solidFill>
            <a:srgbClr val="173962"/>
          </a:solidFill>
          <a:latin typeface="Arial Bold" pitchFamily="1" charset="0"/>
          <a:ea typeface="ＭＳ Ｐゴシック" pitchFamily="1" charset="-128"/>
        </a:defRPr>
      </a:lvl6pPr>
      <a:lvl7pPr marL="914400" algn="ctr" rtl="0" fontAlgn="base">
        <a:spcBef>
          <a:spcPct val="0"/>
        </a:spcBef>
        <a:spcAft>
          <a:spcPct val="0"/>
        </a:spcAft>
        <a:defRPr sz="4400">
          <a:solidFill>
            <a:srgbClr val="173962"/>
          </a:solidFill>
          <a:latin typeface="Arial Bold" pitchFamily="1" charset="0"/>
          <a:ea typeface="ＭＳ Ｐゴシック" pitchFamily="1" charset="-128"/>
        </a:defRPr>
      </a:lvl7pPr>
      <a:lvl8pPr marL="1371600" algn="ctr" rtl="0" fontAlgn="base">
        <a:spcBef>
          <a:spcPct val="0"/>
        </a:spcBef>
        <a:spcAft>
          <a:spcPct val="0"/>
        </a:spcAft>
        <a:defRPr sz="4400">
          <a:solidFill>
            <a:srgbClr val="173962"/>
          </a:solidFill>
          <a:latin typeface="Arial Bold" pitchFamily="1" charset="0"/>
          <a:ea typeface="ＭＳ Ｐゴシック" pitchFamily="1" charset="-128"/>
        </a:defRPr>
      </a:lvl8pPr>
      <a:lvl9pPr marL="1828800" algn="ctr" rtl="0" fontAlgn="base">
        <a:spcBef>
          <a:spcPct val="0"/>
        </a:spcBef>
        <a:spcAft>
          <a:spcPct val="0"/>
        </a:spcAft>
        <a:defRPr sz="4400">
          <a:solidFill>
            <a:srgbClr val="173962"/>
          </a:solidFill>
          <a:latin typeface="Arial Bold" pitchFamily="1" charset="0"/>
          <a:ea typeface="ＭＳ Ｐゴシック" pitchFamily="1" charset="-128"/>
        </a:defRPr>
      </a:lvl9pPr>
    </p:titleStyle>
    <p:bodyStyle>
      <a:lvl1pPr marL="342900" indent="-342900" algn="l" rtl="0" eaLnBrk="0" fontAlgn="base" hangingPunct="0">
        <a:spcBef>
          <a:spcPct val="60000"/>
        </a:spcBef>
        <a:spcAft>
          <a:spcPct val="0"/>
        </a:spcAft>
        <a:buChar char="•"/>
        <a:defRPr sz="3200">
          <a:solidFill>
            <a:srgbClr val="63554C"/>
          </a:solidFill>
          <a:latin typeface="+mn-lt"/>
          <a:ea typeface="+mn-ea"/>
          <a:cs typeface="ＭＳ Ｐゴシック" charset="0"/>
        </a:defRPr>
      </a:lvl1pPr>
      <a:lvl2pPr marL="742950" indent="-285750" algn="l" rtl="0" eaLnBrk="0" fontAlgn="base" hangingPunct="0">
        <a:spcBef>
          <a:spcPct val="60000"/>
        </a:spcBef>
        <a:spcAft>
          <a:spcPct val="0"/>
        </a:spcAft>
        <a:buChar char="–"/>
        <a:defRPr sz="2800">
          <a:solidFill>
            <a:srgbClr val="63554C"/>
          </a:solidFill>
          <a:latin typeface="+mn-lt"/>
          <a:ea typeface="+mn-ea"/>
        </a:defRPr>
      </a:lvl2pPr>
      <a:lvl3pPr marL="1085850" indent="-228600" algn="l" rtl="0" eaLnBrk="0" fontAlgn="base" hangingPunct="0">
        <a:spcBef>
          <a:spcPct val="60000"/>
        </a:spcBef>
        <a:spcAft>
          <a:spcPct val="0"/>
        </a:spcAft>
        <a:buChar char="•"/>
        <a:defRPr sz="2400">
          <a:solidFill>
            <a:srgbClr val="63554C"/>
          </a:solidFill>
          <a:latin typeface="+mn-lt"/>
          <a:ea typeface="+mn-ea"/>
        </a:defRPr>
      </a:lvl3pPr>
      <a:lvl4pPr marL="1428750" indent="-228600" algn="l" rtl="0" eaLnBrk="0" fontAlgn="base" hangingPunct="0">
        <a:spcBef>
          <a:spcPct val="60000"/>
        </a:spcBef>
        <a:spcAft>
          <a:spcPct val="0"/>
        </a:spcAft>
        <a:buChar char="–"/>
        <a:defRPr sz="2000">
          <a:solidFill>
            <a:srgbClr val="63554C"/>
          </a:solidFill>
          <a:latin typeface="+mn-lt"/>
          <a:ea typeface="+mn-ea"/>
        </a:defRPr>
      </a:lvl4pPr>
      <a:lvl5pPr marL="1771650" indent="-228600" algn="l" rtl="0" eaLnBrk="0" fontAlgn="base" hangingPunct="0">
        <a:spcBef>
          <a:spcPct val="60000"/>
        </a:spcBef>
        <a:spcAft>
          <a:spcPct val="0"/>
        </a:spcAft>
        <a:buChar char="»"/>
        <a:defRPr sz="2000">
          <a:solidFill>
            <a:srgbClr val="63554C"/>
          </a:solidFill>
          <a:latin typeface="+mn-lt"/>
          <a:ea typeface="+mn-ea"/>
        </a:defRPr>
      </a:lvl5pPr>
      <a:lvl6pPr marL="2514600" indent="-228600" algn="l" rtl="0" fontAlgn="base">
        <a:spcBef>
          <a:spcPct val="20000"/>
        </a:spcBef>
        <a:spcAft>
          <a:spcPct val="0"/>
        </a:spcAft>
        <a:buChar char="»"/>
        <a:defRPr sz="2000">
          <a:solidFill>
            <a:srgbClr val="173962"/>
          </a:solidFill>
          <a:latin typeface="+mn-lt"/>
          <a:ea typeface="+mn-ea"/>
        </a:defRPr>
      </a:lvl6pPr>
      <a:lvl7pPr marL="2971800" indent="-228600" algn="l" rtl="0" fontAlgn="base">
        <a:spcBef>
          <a:spcPct val="20000"/>
        </a:spcBef>
        <a:spcAft>
          <a:spcPct val="0"/>
        </a:spcAft>
        <a:buChar char="»"/>
        <a:defRPr sz="2000">
          <a:solidFill>
            <a:srgbClr val="173962"/>
          </a:solidFill>
          <a:latin typeface="+mn-lt"/>
          <a:ea typeface="+mn-ea"/>
        </a:defRPr>
      </a:lvl7pPr>
      <a:lvl8pPr marL="3429000" indent="-228600" algn="l" rtl="0" fontAlgn="base">
        <a:spcBef>
          <a:spcPct val="20000"/>
        </a:spcBef>
        <a:spcAft>
          <a:spcPct val="0"/>
        </a:spcAft>
        <a:buChar char="»"/>
        <a:defRPr sz="2000">
          <a:solidFill>
            <a:srgbClr val="173962"/>
          </a:solidFill>
          <a:latin typeface="+mn-lt"/>
          <a:ea typeface="+mn-ea"/>
        </a:defRPr>
      </a:lvl8pPr>
      <a:lvl9pPr marL="3886200" indent="-228600" algn="l" rtl="0" fontAlgn="base">
        <a:spcBef>
          <a:spcPct val="20000"/>
        </a:spcBef>
        <a:spcAft>
          <a:spcPct val="0"/>
        </a:spcAft>
        <a:buChar char="»"/>
        <a:defRPr sz="2000">
          <a:solidFill>
            <a:srgbClr val="17396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8"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wrap="square" lIns="91440" tIns="45720" rIns="91440" bIns="45720" numCol="1" anchor="ctr" anchorCtr="0" compatLnSpc="1">
            <a:prstTxWarp prst="textNoShape">
              <a:avLst/>
            </a:prstTxWarp>
          </a:bodyPr>
          <a:lstStyle>
            <a:lvl1pPr>
              <a:defRPr sz="1200">
                <a:solidFill>
                  <a:srgbClr val="FFFFFF"/>
                </a:solidFill>
                <a:cs typeface="Arial" pitchFamily="34" charset="0"/>
              </a:defRPr>
            </a:lvl1pPr>
          </a:lstStyle>
          <a:p>
            <a:pPr fontAlgn="base">
              <a:spcBef>
                <a:spcPct val="0"/>
              </a:spcBef>
              <a:spcAft>
                <a:spcPct val="0"/>
              </a:spcAft>
            </a:pPr>
            <a:fld id="{8DDEED0B-4D3E-4FF6-A301-6CBF74B7B185}" type="datetimeFigureOut">
              <a:rPr lang="en-US" smtClean="0">
                <a:ea typeface="ＭＳ Ｐゴシック" pitchFamily="34" charset="-128"/>
              </a:rPr>
              <a:pPr fontAlgn="base">
                <a:spcBef>
                  <a:spcPct val="0"/>
                </a:spcBef>
                <a:spcAft>
                  <a:spcPct val="0"/>
                </a:spcAft>
              </a:pPr>
              <a:t>12/2/2013</a:t>
            </a:fld>
            <a:endParaRPr lang="en-US" smtClean="0">
              <a:ea typeface="ＭＳ Ｐゴシック" pitchFamily="34" charset="-128"/>
            </a:endParaRPr>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fontAlgn="auto">
              <a:spcBef>
                <a:spcPts val="0"/>
              </a:spcBef>
              <a:spcAft>
                <a:spcPts val="0"/>
              </a:spcAft>
              <a:defRPr sz="1200">
                <a:solidFill>
                  <a:srgbClr val="FFFFFF"/>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wrap="square" lIns="91440" tIns="45720" rIns="91440" bIns="45720" numCol="1" anchor="ctr" anchorCtr="0" compatLnSpc="1">
            <a:prstTxWarp prst="textNoShape">
              <a:avLst/>
            </a:prstTxWarp>
          </a:bodyPr>
          <a:lstStyle>
            <a:lvl1pPr>
              <a:defRPr sz="1400" b="1">
                <a:solidFill>
                  <a:srgbClr val="FFFFFF"/>
                </a:solidFill>
                <a:cs typeface="Arial" pitchFamily="34" charset="0"/>
              </a:defRPr>
            </a:lvl1pPr>
          </a:lstStyle>
          <a:p>
            <a:pPr fontAlgn="base">
              <a:spcBef>
                <a:spcPct val="0"/>
              </a:spcBef>
              <a:spcAft>
                <a:spcPct val="0"/>
              </a:spcAft>
            </a:pPr>
            <a:fld id="{A9D53DA9-B0F9-4A8F-99CC-7547E2198CC5}" type="slidenum">
              <a:rPr lang="en-US" smtClean="0">
                <a:ea typeface="ＭＳ Ｐゴシック" pitchFamily="34" charset="-128"/>
              </a:rPr>
              <a:pPr fontAlgn="base">
                <a:spcBef>
                  <a:spcPct val="0"/>
                </a:spcBef>
                <a:spcAft>
                  <a:spcPct val="0"/>
                </a:spcAft>
              </a:pPr>
              <a:t>‹#›</a:t>
            </a:fld>
            <a:endParaRPr lang="en-US" smtClean="0">
              <a:ea typeface="ＭＳ Ｐゴシック" pitchFamily="34" charset="-128"/>
            </a:endParaRPr>
          </a:p>
        </p:txBody>
      </p:sp>
    </p:spTree>
    <p:extLst>
      <p:ext uri="{BB962C8B-B14F-4D97-AF65-F5344CB8AC3E}">
        <p14:creationId xmlns:p14="http://schemas.microsoft.com/office/powerpoint/2010/main" val="2020408739"/>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xStyles>
    <p:titleStyle>
      <a:lvl1pPr algn="l" rtl="0" eaLnBrk="0" fontAlgn="base" hangingPunct="0">
        <a:spcBef>
          <a:spcPct val="0"/>
        </a:spcBef>
        <a:spcAft>
          <a:spcPct val="0"/>
        </a:spcAft>
        <a:defRPr sz="4000" kern="1200" spc="-1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Arial"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Arial"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Arial"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Arial"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Arial" charset="0"/>
          <a:ea typeface="ＭＳ Ｐゴシック" charset="0"/>
        </a:defRPr>
      </a:lvl6pPr>
      <a:lvl7pPr marL="914400" algn="l" rtl="0" fontAlgn="base">
        <a:spcBef>
          <a:spcPct val="0"/>
        </a:spcBef>
        <a:spcAft>
          <a:spcPct val="0"/>
        </a:spcAft>
        <a:defRPr sz="4000">
          <a:solidFill>
            <a:schemeClr val="tx2"/>
          </a:solidFill>
          <a:latin typeface="Arial" charset="0"/>
          <a:ea typeface="ＭＳ Ｐゴシック" charset="0"/>
        </a:defRPr>
      </a:lvl7pPr>
      <a:lvl8pPr marL="1371600" algn="l" rtl="0" fontAlgn="base">
        <a:spcBef>
          <a:spcPct val="0"/>
        </a:spcBef>
        <a:spcAft>
          <a:spcPct val="0"/>
        </a:spcAft>
        <a:defRPr sz="4000">
          <a:solidFill>
            <a:schemeClr val="tx2"/>
          </a:solidFill>
          <a:latin typeface="Arial" charset="0"/>
          <a:ea typeface="ＭＳ Ｐゴシック" charset="0"/>
        </a:defRPr>
      </a:lvl8pPr>
      <a:lvl9pPr marL="1828800" algn="l" rtl="0" fontAlgn="base">
        <a:spcBef>
          <a:spcPct val="0"/>
        </a:spcBef>
        <a:spcAft>
          <a:spcPct val="0"/>
        </a:spcAft>
        <a:defRPr sz="4000">
          <a:solidFill>
            <a:schemeClr val="tx2"/>
          </a:solidFill>
          <a:latin typeface="Arial" charset="0"/>
          <a:ea typeface="ＭＳ Ｐゴシック" charset="0"/>
        </a:defRPr>
      </a:lvl9pPr>
    </p:titleStyle>
    <p:bodyStyle>
      <a:lvl1pPr marL="182563" indent="-182563" algn="l" rtl="0" eaLnBrk="0" fontAlgn="base" hangingPunct="0">
        <a:spcBef>
          <a:spcPct val="20000"/>
        </a:spcBef>
        <a:spcAft>
          <a:spcPct val="0"/>
        </a:spcAft>
        <a:buClr>
          <a:schemeClr val="accent1"/>
        </a:buClr>
        <a:buSzPct val="85000"/>
        <a:buFont typeface="Arial" pitchFamily="34" charset="0"/>
        <a:buChar char="•"/>
        <a:defRPr sz="2400" kern="1200">
          <a:solidFill>
            <a:schemeClr val="tx1"/>
          </a:solidFill>
          <a:latin typeface="+mn-lt"/>
          <a:ea typeface="ＭＳ Ｐゴシック" charset="0"/>
          <a:cs typeface="ＭＳ Ｐゴシック" charset="0"/>
        </a:defRPr>
      </a:lvl1pPr>
      <a:lvl2pPr marL="457200" indent="-182563" algn="l" rtl="0" eaLnBrk="0" fontAlgn="base" hangingPunct="0">
        <a:spcBef>
          <a:spcPct val="20000"/>
        </a:spcBef>
        <a:spcAft>
          <a:spcPct val="0"/>
        </a:spcAft>
        <a:buClr>
          <a:schemeClr val="accent1"/>
        </a:buClr>
        <a:buSzPct val="85000"/>
        <a:buFont typeface="Arial" pitchFamily="34" charset="0"/>
        <a:buChar char="•"/>
        <a:defRPr sz="2000" kern="1200">
          <a:solidFill>
            <a:schemeClr val="tx1"/>
          </a:solidFill>
          <a:latin typeface="+mn-lt"/>
          <a:ea typeface="ＭＳ Ｐゴシック" charset="0"/>
          <a:cs typeface="+mn-cs"/>
        </a:defRPr>
      </a:lvl2pPr>
      <a:lvl3pPr marL="730250" indent="-182563" algn="l" rtl="0" eaLnBrk="0" fontAlgn="base" hangingPunct="0">
        <a:spcBef>
          <a:spcPct val="20000"/>
        </a:spcBef>
        <a:spcAft>
          <a:spcPct val="0"/>
        </a:spcAft>
        <a:buClr>
          <a:schemeClr val="accent1"/>
        </a:buClr>
        <a:buSzPct val="90000"/>
        <a:buFont typeface="Arial" pitchFamily="34" charset="0"/>
        <a:buChar char="•"/>
        <a:defRPr kern="1200">
          <a:solidFill>
            <a:schemeClr val="tx1"/>
          </a:solidFill>
          <a:latin typeface="+mn-lt"/>
          <a:ea typeface="ＭＳ Ｐゴシック" charset="0"/>
          <a:cs typeface="+mn-cs"/>
        </a:defRPr>
      </a:lvl3pPr>
      <a:lvl4pPr marL="1004888" indent="-182563" algn="l" rtl="0" eaLnBrk="0" fontAlgn="base" hangingPunct="0">
        <a:spcBef>
          <a:spcPct val="20000"/>
        </a:spcBef>
        <a:spcAft>
          <a:spcPct val="0"/>
        </a:spcAft>
        <a:buClr>
          <a:schemeClr val="accent1"/>
        </a:buClr>
        <a:buFont typeface="Arial" pitchFamily="34" charset="0"/>
        <a:buChar char="•"/>
        <a:defRPr sz="1600" kern="1200">
          <a:solidFill>
            <a:schemeClr val="tx1"/>
          </a:solidFill>
          <a:latin typeface="+mn-lt"/>
          <a:ea typeface="ＭＳ Ｐゴシック" charset="0"/>
          <a:cs typeface="+mn-cs"/>
        </a:defRPr>
      </a:lvl4pPr>
      <a:lvl5pPr marL="1187450" indent="-136525" algn="l" rtl="0" eaLnBrk="0" fontAlgn="base" hangingPunct="0">
        <a:spcBef>
          <a:spcPct val="20000"/>
        </a:spcBef>
        <a:spcAft>
          <a:spcPct val="0"/>
        </a:spcAft>
        <a:buClr>
          <a:schemeClr val="accent1"/>
        </a:buClr>
        <a:buSzPct val="100000"/>
        <a:buFont typeface="Arial" pitchFamily="34" charset="0"/>
        <a:buChar char="•"/>
        <a:defRPr sz="1400" kern="1200">
          <a:solidFill>
            <a:schemeClr val="tx1"/>
          </a:solidFill>
          <a:latin typeface="+mn-lt"/>
          <a:ea typeface="ＭＳ Ｐゴシック" charset="0"/>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170" name="Picture 6" descr="READYppt_slid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76200" y="76200"/>
            <a:ext cx="8991600" cy="6096000"/>
          </a:xfrm>
          <a:prstGeom prst="rect">
            <a:avLst/>
          </a:prstGeom>
          <a:ln>
            <a:noFill/>
          </a:ln>
        </p:spPr>
        <p:style>
          <a:lnRef idx="2">
            <a:schemeClr val="dk1"/>
          </a:lnRef>
          <a:fillRef idx="1">
            <a:schemeClr val="lt1"/>
          </a:fillRef>
          <a:effectRef idx="0">
            <a:schemeClr val="dk1"/>
          </a:effectRef>
          <a:fontRef idx="minor">
            <a:schemeClr val="dk1"/>
          </a:fontRef>
        </p:style>
        <p:txBody>
          <a:bodyPr anchor="ctr"/>
          <a:lstStyle/>
          <a:p>
            <a:pPr algn="ctr" defTabSz="914400" eaLnBrk="0" fontAlgn="base" hangingPunct="0">
              <a:spcBef>
                <a:spcPct val="0"/>
              </a:spcBef>
              <a:spcAft>
                <a:spcPct val="0"/>
              </a:spcAft>
              <a:defRPr/>
            </a:pPr>
            <a:endParaRPr lang="en-US" sz="2400">
              <a:solidFill>
                <a:prstClr val="black"/>
              </a:solidFill>
            </a:endParaRPr>
          </a:p>
        </p:txBody>
      </p:sp>
      <p:sp>
        <p:nvSpPr>
          <p:cNvPr id="7172" name="Rectangle 3"/>
          <p:cNvSpPr>
            <a:spLocks noGrp="1" noChangeArrowheads="1"/>
          </p:cNvSpPr>
          <p:nvPr>
            <p:ph type="body" idx="1"/>
          </p:nvPr>
        </p:nvSpPr>
        <p:spPr bwMode="auto">
          <a:xfrm>
            <a:off x="6324600" y="1371600"/>
            <a:ext cx="2514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7173" name="Picture 10" descr="READYppt_slide_logo.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162800" y="254000"/>
            <a:ext cx="838200"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309563" y="304800"/>
            <a:ext cx="5938837" cy="5849938"/>
          </a:xfrm>
          <a:prstGeom prst="rect">
            <a:avLst/>
          </a:prstGeom>
          <a:solidFill>
            <a:srgbClr val="73B632"/>
          </a:solidFill>
          <a:ln>
            <a:noFill/>
          </a:ln>
        </p:spPr>
        <p:style>
          <a:lnRef idx="2">
            <a:schemeClr val="dk1"/>
          </a:lnRef>
          <a:fillRef idx="1">
            <a:schemeClr val="lt1"/>
          </a:fillRef>
          <a:effectRef idx="0">
            <a:schemeClr val="dk1"/>
          </a:effectRef>
          <a:fontRef idx="minor">
            <a:schemeClr val="dk1"/>
          </a:fontRef>
        </p:style>
        <p:txBody>
          <a:bodyPr anchor="ctr"/>
          <a:lstStyle/>
          <a:p>
            <a:pPr algn="ctr" defTabSz="914400" eaLnBrk="0" fontAlgn="base" hangingPunct="0">
              <a:spcBef>
                <a:spcPct val="0"/>
              </a:spcBef>
              <a:spcAft>
                <a:spcPct val="0"/>
              </a:spcAft>
              <a:defRPr/>
            </a:pPr>
            <a:endParaRPr lang="en-US" sz="2400">
              <a:solidFill>
                <a:prstClr val="black"/>
              </a:solidFill>
            </a:endParaRPr>
          </a:p>
        </p:txBody>
      </p:sp>
      <p:sp>
        <p:nvSpPr>
          <p:cNvPr id="7175" name="Rectangle 2"/>
          <p:cNvSpPr>
            <a:spLocks noGrp="1" noChangeArrowheads="1"/>
          </p:cNvSpPr>
          <p:nvPr>
            <p:ph type="title"/>
          </p:nvPr>
        </p:nvSpPr>
        <p:spPr bwMode="auto">
          <a:xfrm>
            <a:off x="533400" y="304800"/>
            <a:ext cx="5638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cxnSp>
        <p:nvCxnSpPr>
          <p:cNvPr id="14" name="Straight Connector 13"/>
          <p:cNvCxnSpPr/>
          <p:nvPr/>
        </p:nvCxnSpPr>
        <p:spPr>
          <a:xfrm>
            <a:off x="381000" y="1447800"/>
            <a:ext cx="5867400" cy="0"/>
          </a:xfrm>
          <a:prstGeom prst="line">
            <a:avLst/>
          </a:prstGeom>
          <a:ln w="12700" cmpd="sng">
            <a:solidFill>
              <a:srgbClr val="FFFFFF"/>
            </a:solidFill>
            <a:prstDash val="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41935059"/>
      </p:ext>
    </p:extLst>
  </p:cSld>
  <p:clrMap bg1="lt1" tx1="dk1" bg2="lt2" tx2="dk2" accent1="accent1" accent2="accent2" accent3="accent3" accent4="accent4" accent5="accent5" accent6="accent6" hlink="hlink" folHlink="folHlink"/>
  <p:sldLayoutIdLst>
    <p:sldLayoutId id="2147483745" r:id="rId1"/>
  </p:sldLayoutIdLst>
  <p:txStyles>
    <p:titleStyle>
      <a:lvl1pPr algn="l" defTabSz="457200" rtl="0" eaLnBrk="0" fontAlgn="base" hangingPunct="0">
        <a:spcBef>
          <a:spcPct val="0"/>
        </a:spcBef>
        <a:spcAft>
          <a:spcPct val="0"/>
        </a:spcAft>
        <a:defRPr sz="3600" b="1" kern="1200">
          <a:solidFill>
            <a:schemeClr val="bg1"/>
          </a:solidFill>
          <a:latin typeface="Arial"/>
          <a:ea typeface="MS PGothic" pitchFamily="34" charset="-128"/>
          <a:cs typeface="Arial"/>
        </a:defRPr>
      </a:lvl1pPr>
      <a:lvl2pPr algn="l" defTabSz="457200" rtl="0" eaLnBrk="0" fontAlgn="base" hangingPunct="0">
        <a:spcBef>
          <a:spcPct val="0"/>
        </a:spcBef>
        <a:spcAft>
          <a:spcPct val="0"/>
        </a:spcAft>
        <a:defRPr sz="3600" b="1">
          <a:solidFill>
            <a:schemeClr val="bg1"/>
          </a:solidFill>
          <a:latin typeface="Arial" charset="0"/>
          <a:ea typeface="MS PGothic" pitchFamily="34" charset="-128"/>
          <a:cs typeface="Arial" pitchFamily="34" charset="0"/>
        </a:defRPr>
      </a:lvl2pPr>
      <a:lvl3pPr algn="l" defTabSz="457200" rtl="0" eaLnBrk="0" fontAlgn="base" hangingPunct="0">
        <a:spcBef>
          <a:spcPct val="0"/>
        </a:spcBef>
        <a:spcAft>
          <a:spcPct val="0"/>
        </a:spcAft>
        <a:defRPr sz="3600" b="1">
          <a:solidFill>
            <a:schemeClr val="bg1"/>
          </a:solidFill>
          <a:latin typeface="Arial" charset="0"/>
          <a:ea typeface="MS PGothic" pitchFamily="34" charset="-128"/>
          <a:cs typeface="Arial" pitchFamily="34" charset="0"/>
        </a:defRPr>
      </a:lvl3pPr>
      <a:lvl4pPr algn="l" defTabSz="457200" rtl="0" eaLnBrk="0" fontAlgn="base" hangingPunct="0">
        <a:spcBef>
          <a:spcPct val="0"/>
        </a:spcBef>
        <a:spcAft>
          <a:spcPct val="0"/>
        </a:spcAft>
        <a:defRPr sz="3600" b="1">
          <a:solidFill>
            <a:schemeClr val="bg1"/>
          </a:solidFill>
          <a:latin typeface="Arial" charset="0"/>
          <a:ea typeface="MS PGothic" pitchFamily="34" charset="-128"/>
          <a:cs typeface="Arial" pitchFamily="34" charset="0"/>
        </a:defRPr>
      </a:lvl4pPr>
      <a:lvl5pPr algn="l" defTabSz="457200" rtl="0" eaLnBrk="0" fontAlgn="base" hangingPunct="0">
        <a:spcBef>
          <a:spcPct val="0"/>
        </a:spcBef>
        <a:spcAft>
          <a:spcPct val="0"/>
        </a:spcAft>
        <a:defRPr sz="3600" b="1">
          <a:solidFill>
            <a:schemeClr val="bg1"/>
          </a:solidFill>
          <a:latin typeface="Arial" charset="0"/>
          <a:ea typeface="MS PGothic" pitchFamily="34" charset="-128"/>
          <a:cs typeface="Arial" pitchFamily="34" charset="0"/>
        </a:defRPr>
      </a:lvl5pPr>
      <a:lvl6pPr marL="457200" algn="l" defTabSz="457200" rtl="0" fontAlgn="base">
        <a:spcBef>
          <a:spcPct val="0"/>
        </a:spcBef>
        <a:spcAft>
          <a:spcPct val="0"/>
        </a:spcAft>
        <a:defRPr sz="3600" b="1">
          <a:solidFill>
            <a:schemeClr val="bg1"/>
          </a:solidFill>
          <a:latin typeface="Arial" charset="0"/>
          <a:ea typeface="ＭＳ Ｐゴシック" charset="0"/>
        </a:defRPr>
      </a:lvl6pPr>
      <a:lvl7pPr marL="914400" algn="l" defTabSz="457200" rtl="0" fontAlgn="base">
        <a:spcBef>
          <a:spcPct val="0"/>
        </a:spcBef>
        <a:spcAft>
          <a:spcPct val="0"/>
        </a:spcAft>
        <a:defRPr sz="3600" b="1">
          <a:solidFill>
            <a:schemeClr val="bg1"/>
          </a:solidFill>
          <a:latin typeface="Arial" charset="0"/>
          <a:ea typeface="ＭＳ Ｐゴシック" charset="0"/>
        </a:defRPr>
      </a:lvl7pPr>
      <a:lvl8pPr marL="1371600" algn="l" defTabSz="457200" rtl="0" fontAlgn="base">
        <a:spcBef>
          <a:spcPct val="0"/>
        </a:spcBef>
        <a:spcAft>
          <a:spcPct val="0"/>
        </a:spcAft>
        <a:defRPr sz="3600" b="1">
          <a:solidFill>
            <a:schemeClr val="bg1"/>
          </a:solidFill>
          <a:latin typeface="Arial" charset="0"/>
          <a:ea typeface="ＭＳ Ｐゴシック" charset="0"/>
        </a:defRPr>
      </a:lvl8pPr>
      <a:lvl9pPr marL="1828800" algn="l" defTabSz="457200" rtl="0" fontAlgn="base">
        <a:spcBef>
          <a:spcPct val="0"/>
        </a:spcBef>
        <a:spcAft>
          <a:spcPct val="0"/>
        </a:spcAft>
        <a:defRPr sz="3600" b="1">
          <a:solidFill>
            <a:schemeClr val="bg1"/>
          </a:solidFill>
          <a:latin typeface="Arial" charset="0"/>
          <a:ea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MS PGothic" pitchFamily="34" charset="-128"/>
          <a:cs typeface="Arial"/>
        </a:defRPr>
      </a:lvl1pPr>
      <a:lvl2pPr marL="742950" indent="-28575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MS PGothic" pitchFamily="34" charset="-128"/>
          <a:cs typeface="Arial"/>
        </a:defRPr>
      </a:lvl2pPr>
      <a:lvl3pPr marL="1143000" indent="-22860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MS PGothic" pitchFamily="34" charset="-128"/>
          <a:cs typeface="Arial"/>
        </a:defRPr>
      </a:lvl3pPr>
      <a:lvl4pPr marL="1600200" indent="-22860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MS PGothic" pitchFamily="34" charset="-128"/>
          <a:cs typeface="Arial"/>
        </a:defRPr>
      </a:lvl4pPr>
      <a:lvl5pPr marL="2057400" indent="-228600" algn="l" defTabSz="457200" rtl="0" eaLnBrk="0" fontAlgn="base" hangingPunct="0">
        <a:spcBef>
          <a:spcPct val="20000"/>
        </a:spcBef>
        <a:spcAft>
          <a:spcPct val="0"/>
        </a:spcAft>
        <a:buFont typeface="Arial" pitchFamily="34" charset="0"/>
        <a:buChar char="»"/>
        <a:defRPr sz="2000" kern="1200">
          <a:solidFill>
            <a:srgbClr val="63554C"/>
          </a:solidFill>
          <a:latin typeface="Arial"/>
          <a:ea typeface="MS PGothic"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8"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wrap="square" lIns="91440" tIns="45720" rIns="91440" bIns="45720" numCol="1" anchor="ctr" anchorCtr="0" compatLnSpc="1">
            <a:prstTxWarp prst="textNoShape">
              <a:avLst/>
            </a:prstTxWarp>
          </a:bodyPr>
          <a:lstStyle>
            <a:lvl1pPr>
              <a:defRPr sz="1200">
                <a:solidFill>
                  <a:srgbClr val="FFFFFF"/>
                </a:solidFill>
                <a:cs typeface="Arial" pitchFamily="34" charset="0"/>
              </a:defRPr>
            </a:lvl1pPr>
          </a:lstStyle>
          <a:p>
            <a:pPr fontAlgn="base">
              <a:spcBef>
                <a:spcPct val="0"/>
              </a:spcBef>
              <a:spcAft>
                <a:spcPct val="0"/>
              </a:spcAft>
            </a:pPr>
            <a:fld id="{64D4A854-982F-4FC8-B14C-57AA67FA8BB8}" type="datetimeFigureOut">
              <a:rPr lang="en-US" smtClean="0">
                <a:ea typeface="ＭＳ Ｐゴシック" pitchFamily="34" charset="-128"/>
              </a:rPr>
              <a:pPr fontAlgn="base">
                <a:spcBef>
                  <a:spcPct val="0"/>
                </a:spcBef>
                <a:spcAft>
                  <a:spcPct val="0"/>
                </a:spcAft>
              </a:pPr>
              <a:t>12/2/2013</a:t>
            </a:fld>
            <a:endParaRPr lang="en-US" smtClean="0">
              <a:ea typeface="ＭＳ Ｐゴシック" pitchFamily="34" charset="-128"/>
            </a:endParaRPr>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fontAlgn="auto">
              <a:spcBef>
                <a:spcPts val="0"/>
              </a:spcBef>
              <a:spcAft>
                <a:spcPts val="0"/>
              </a:spcAft>
              <a:defRPr sz="1200">
                <a:solidFill>
                  <a:srgbClr val="FFFFFF"/>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wrap="square" lIns="91440" tIns="45720" rIns="91440" bIns="45720" numCol="1" anchor="ctr" anchorCtr="0" compatLnSpc="1">
            <a:prstTxWarp prst="textNoShape">
              <a:avLst/>
            </a:prstTxWarp>
          </a:bodyPr>
          <a:lstStyle>
            <a:lvl1pPr>
              <a:defRPr sz="1400" b="1">
                <a:solidFill>
                  <a:srgbClr val="FFFFFF"/>
                </a:solidFill>
                <a:cs typeface="Arial" pitchFamily="34" charset="0"/>
              </a:defRPr>
            </a:lvl1pPr>
          </a:lstStyle>
          <a:p>
            <a:pPr fontAlgn="base">
              <a:spcBef>
                <a:spcPct val="0"/>
              </a:spcBef>
              <a:spcAft>
                <a:spcPct val="0"/>
              </a:spcAft>
            </a:pPr>
            <a:fld id="{DB464905-4A72-435B-B67B-4B009B98BE10}" type="slidenum">
              <a:rPr lang="en-US" smtClean="0">
                <a:ea typeface="ＭＳ Ｐゴシック" pitchFamily="34" charset="-128"/>
              </a:rPr>
              <a:pPr fontAlgn="base">
                <a:spcBef>
                  <a:spcPct val="0"/>
                </a:spcBef>
                <a:spcAft>
                  <a:spcPct val="0"/>
                </a:spcAft>
              </a:pPr>
              <a:t>‹#›</a:t>
            </a:fld>
            <a:endParaRPr lang="en-US" smtClean="0">
              <a:ea typeface="ＭＳ Ｐゴシック" pitchFamily="34" charset="-128"/>
            </a:endParaRPr>
          </a:p>
        </p:txBody>
      </p:sp>
    </p:spTree>
    <p:extLst>
      <p:ext uri="{BB962C8B-B14F-4D97-AF65-F5344CB8AC3E}">
        <p14:creationId xmlns:p14="http://schemas.microsoft.com/office/powerpoint/2010/main" val="127975387"/>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Lst>
  <p:txStyles>
    <p:titleStyle>
      <a:lvl1pPr algn="l" rtl="0" eaLnBrk="0" fontAlgn="base" hangingPunct="0">
        <a:spcBef>
          <a:spcPct val="0"/>
        </a:spcBef>
        <a:spcAft>
          <a:spcPct val="0"/>
        </a:spcAft>
        <a:defRPr sz="4000" kern="1200" spc="-1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Arial"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Arial"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Arial"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Arial"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Arial" charset="0"/>
          <a:ea typeface="ＭＳ Ｐゴシック" charset="0"/>
        </a:defRPr>
      </a:lvl6pPr>
      <a:lvl7pPr marL="914400" algn="l" rtl="0" fontAlgn="base">
        <a:spcBef>
          <a:spcPct val="0"/>
        </a:spcBef>
        <a:spcAft>
          <a:spcPct val="0"/>
        </a:spcAft>
        <a:defRPr sz="4000">
          <a:solidFill>
            <a:schemeClr val="tx2"/>
          </a:solidFill>
          <a:latin typeface="Arial" charset="0"/>
          <a:ea typeface="ＭＳ Ｐゴシック" charset="0"/>
        </a:defRPr>
      </a:lvl7pPr>
      <a:lvl8pPr marL="1371600" algn="l" rtl="0" fontAlgn="base">
        <a:spcBef>
          <a:spcPct val="0"/>
        </a:spcBef>
        <a:spcAft>
          <a:spcPct val="0"/>
        </a:spcAft>
        <a:defRPr sz="4000">
          <a:solidFill>
            <a:schemeClr val="tx2"/>
          </a:solidFill>
          <a:latin typeface="Arial" charset="0"/>
          <a:ea typeface="ＭＳ Ｐゴシック" charset="0"/>
        </a:defRPr>
      </a:lvl8pPr>
      <a:lvl9pPr marL="1828800" algn="l" rtl="0" fontAlgn="base">
        <a:spcBef>
          <a:spcPct val="0"/>
        </a:spcBef>
        <a:spcAft>
          <a:spcPct val="0"/>
        </a:spcAft>
        <a:defRPr sz="4000">
          <a:solidFill>
            <a:schemeClr val="tx2"/>
          </a:solidFill>
          <a:latin typeface="Arial" charset="0"/>
          <a:ea typeface="ＭＳ Ｐゴシック" charset="0"/>
        </a:defRPr>
      </a:lvl9pPr>
    </p:titleStyle>
    <p:bodyStyle>
      <a:lvl1pPr marL="182563" indent="-182563" algn="l" rtl="0" eaLnBrk="0" fontAlgn="base" hangingPunct="0">
        <a:spcBef>
          <a:spcPct val="20000"/>
        </a:spcBef>
        <a:spcAft>
          <a:spcPct val="0"/>
        </a:spcAft>
        <a:buClr>
          <a:schemeClr val="accent1"/>
        </a:buClr>
        <a:buSzPct val="85000"/>
        <a:buFont typeface="Arial" pitchFamily="34" charset="0"/>
        <a:buChar char="•"/>
        <a:defRPr sz="2400" kern="1200">
          <a:solidFill>
            <a:schemeClr val="tx1"/>
          </a:solidFill>
          <a:latin typeface="+mn-lt"/>
          <a:ea typeface="ＭＳ Ｐゴシック" charset="0"/>
          <a:cs typeface="ＭＳ Ｐゴシック" charset="0"/>
        </a:defRPr>
      </a:lvl1pPr>
      <a:lvl2pPr marL="457200" indent="-182563" algn="l" rtl="0" eaLnBrk="0" fontAlgn="base" hangingPunct="0">
        <a:spcBef>
          <a:spcPct val="20000"/>
        </a:spcBef>
        <a:spcAft>
          <a:spcPct val="0"/>
        </a:spcAft>
        <a:buClr>
          <a:schemeClr val="accent1"/>
        </a:buClr>
        <a:buSzPct val="85000"/>
        <a:buFont typeface="Arial" pitchFamily="34" charset="0"/>
        <a:buChar char="•"/>
        <a:defRPr sz="2000" kern="1200">
          <a:solidFill>
            <a:schemeClr val="tx1"/>
          </a:solidFill>
          <a:latin typeface="+mn-lt"/>
          <a:ea typeface="ＭＳ Ｐゴシック" charset="0"/>
          <a:cs typeface="+mn-cs"/>
        </a:defRPr>
      </a:lvl2pPr>
      <a:lvl3pPr marL="730250" indent="-182563" algn="l" rtl="0" eaLnBrk="0" fontAlgn="base" hangingPunct="0">
        <a:spcBef>
          <a:spcPct val="20000"/>
        </a:spcBef>
        <a:spcAft>
          <a:spcPct val="0"/>
        </a:spcAft>
        <a:buClr>
          <a:schemeClr val="accent1"/>
        </a:buClr>
        <a:buSzPct val="90000"/>
        <a:buFont typeface="Arial" pitchFamily="34" charset="0"/>
        <a:buChar char="•"/>
        <a:defRPr kern="1200">
          <a:solidFill>
            <a:schemeClr val="tx1"/>
          </a:solidFill>
          <a:latin typeface="+mn-lt"/>
          <a:ea typeface="ＭＳ Ｐゴシック" charset="0"/>
          <a:cs typeface="+mn-cs"/>
        </a:defRPr>
      </a:lvl3pPr>
      <a:lvl4pPr marL="1004888" indent="-182563" algn="l" rtl="0" eaLnBrk="0" fontAlgn="base" hangingPunct="0">
        <a:spcBef>
          <a:spcPct val="20000"/>
        </a:spcBef>
        <a:spcAft>
          <a:spcPct val="0"/>
        </a:spcAft>
        <a:buClr>
          <a:schemeClr val="accent1"/>
        </a:buClr>
        <a:buFont typeface="Arial" pitchFamily="34" charset="0"/>
        <a:buChar char="•"/>
        <a:defRPr sz="1600" kern="1200">
          <a:solidFill>
            <a:schemeClr val="tx1"/>
          </a:solidFill>
          <a:latin typeface="+mn-lt"/>
          <a:ea typeface="ＭＳ Ｐゴシック" charset="0"/>
          <a:cs typeface="+mn-cs"/>
        </a:defRPr>
      </a:lvl4pPr>
      <a:lvl5pPr marL="1187450" indent="-136525" algn="l" rtl="0" eaLnBrk="0" fontAlgn="base" hangingPunct="0">
        <a:spcBef>
          <a:spcPct val="20000"/>
        </a:spcBef>
        <a:spcAft>
          <a:spcPct val="0"/>
        </a:spcAft>
        <a:buClr>
          <a:schemeClr val="accent1"/>
        </a:buClr>
        <a:buSzPct val="100000"/>
        <a:buFont typeface="Arial" pitchFamily="34" charset="0"/>
        <a:buChar char="•"/>
        <a:defRPr sz="1400" kern="1200">
          <a:solidFill>
            <a:schemeClr val="tx1"/>
          </a:solidFill>
          <a:latin typeface="+mn-lt"/>
          <a:ea typeface="ＭＳ Ｐゴシック" charset="0"/>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hyperlink" Target="http://www.newsobserver.com/2013/08/08/3092325/nc-graduation-rate-rises-above.html"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7.tmp"/></Relationships>
</file>

<file path=ppt/slides/_rels/slide2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hyperlink" Target="http://dpi.state.nc.us/docs/graduate/resiliency/sample-report.pdf" TargetMode="Externa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49325"/>
            <a:ext cx="7848600" cy="2349500"/>
          </a:xfrm>
        </p:spPr>
        <p:txBody>
          <a:bodyPr/>
          <a:lstStyle/>
          <a:p>
            <a:pPr eaLnBrk="1" fontAlgn="auto" hangingPunct="1">
              <a:spcAft>
                <a:spcPts val="0"/>
              </a:spcAft>
              <a:defRPr/>
            </a:pPr>
            <a:r>
              <a:rPr lang="en-US" dirty="0" smtClean="0">
                <a:ea typeface="ヒラギノ角ゴ Pro W3" charset="0"/>
                <a:cs typeface="+mj-cs"/>
              </a:rPr>
              <a:t>Dropout prevention </a:t>
            </a:r>
            <a:br>
              <a:rPr lang="en-US" dirty="0" smtClean="0">
                <a:ea typeface="ヒラギノ角ゴ Pro W3" charset="0"/>
                <a:cs typeface="+mj-cs"/>
              </a:rPr>
            </a:br>
            <a:r>
              <a:rPr lang="en-US" sz="3200" dirty="0" smtClean="0">
                <a:ea typeface="ヒラギノ角ゴ Pro W3" charset="0"/>
                <a:cs typeface="+mj-cs"/>
              </a:rPr>
              <a:t>EARLY Warning reports</a:t>
            </a:r>
            <a:endParaRPr lang="en-US" sz="3200" dirty="0">
              <a:ea typeface="+mj-ea"/>
              <a:cs typeface="+mj-cs"/>
            </a:endParaRPr>
          </a:p>
        </p:txBody>
      </p:sp>
      <p:sp>
        <p:nvSpPr>
          <p:cNvPr id="3" name="Subtitle 2"/>
          <p:cNvSpPr>
            <a:spLocks noGrp="1"/>
          </p:cNvSpPr>
          <p:nvPr>
            <p:ph type="subTitle" idx="1"/>
          </p:nvPr>
        </p:nvSpPr>
        <p:spPr/>
        <p:txBody>
          <a:bodyPr rtlCol="0">
            <a:normAutofit fontScale="92500"/>
          </a:bodyPr>
          <a:lstStyle/>
          <a:p>
            <a:pPr eaLnBrk="1" fontAlgn="auto" hangingPunct="1">
              <a:spcAft>
                <a:spcPts val="0"/>
              </a:spcAft>
              <a:defRPr/>
            </a:pPr>
            <a:r>
              <a:rPr lang="en-US" dirty="0" smtClean="0">
                <a:ea typeface="+mn-ea"/>
                <a:cs typeface="+mn-cs"/>
              </a:rPr>
              <a:t>School Counseling/Guidance</a:t>
            </a:r>
          </a:p>
          <a:p>
            <a:pPr eaLnBrk="1" fontAlgn="auto" hangingPunct="1">
              <a:spcAft>
                <a:spcPts val="0"/>
              </a:spcAft>
              <a:defRPr/>
            </a:pPr>
            <a:r>
              <a:rPr lang="en-US" dirty="0" smtClean="0">
                <a:ea typeface="+mn-ea"/>
                <a:cs typeface="+mn-cs"/>
              </a:rPr>
              <a:t>Fall Regional RESA Trainings</a:t>
            </a:r>
          </a:p>
          <a:p>
            <a:pPr eaLnBrk="1" fontAlgn="auto" hangingPunct="1">
              <a:spcAft>
                <a:spcPts val="0"/>
              </a:spcAft>
              <a:defRPr/>
            </a:pPr>
            <a:endParaRPr lang="en-US" dirty="0">
              <a:ea typeface="+mn-ea"/>
              <a:cs typeface="+mn-cs"/>
            </a:endParaRPr>
          </a:p>
          <a:p>
            <a:pPr eaLnBrk="1" fontAlgn="auto" hangingPunct="1">
              <a:spcAft>
                <a:spcPts val="0"/>
              </a:spcAft>
              <a:defRPr/>
            </a:pPr>
            <a:r>
              <a:rPr lang="en-US" dirty="0" smtClean="0">
                <a:ea typeface="+mn-ea"/>
                <a:cs typeface="+mn-cs"/>
              </a:rPr>
              <a:t>Presenters:  Debora Williams and Betsy Baugess</a:t>
            </a:r>
          </a:p>
          <a:p>
            <a:pPr eaLnBrk="1" fontAlgn="auto" hangingPunct="1">
              <a:spcAft>
                <a:spcPts val="0"/>
              </a:spcAft>
              <a:defRPr/>
            </a:pPr>
            <a:endParaRPr lang="en-US" dirty="0">
              <a:ea typeface="+mn-ea"/>
              <a:cs typeface="+mn-cs"/>
            </a:endParaRPr>
          </a:p>
        </p:txBody>
      </p:sp>
    </p:spTree>
    <p:extLst>
      <p:ext uri="{BB962C8B-B14F-4D97-AF65-F5344CB8AC3E}">
        <p14:creationId xmlns:p14="http://schemas.microsoft.com/office/powerpoint/2010/main" val="19881526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685800"/>
            <a:ext cx="8229600" cy="868363"/>
          </a:xfrm>
        </p:spPr>
        <p:txBody>
          <a:bodyPr>
            <a:normAutofit fontScale="90000"/>
          </a:bodyPr>
          <a:lstStyle/>
          <a:p>
            <a:pPr eaLnBrk="1" fontAlgn="auto" hangingPunct="1">
              <a:spcAft>
                <a:spcPts val="0"/>
              </a:spcAft>
              <a:defRPr/>
            </a:pPr>
            <a:r>
              <a:rPr lang="en-US" dirty="0" smtClean="0">
                <a:ea typeface="ヒラギノ角ゴ Pro W3" charset="0"/>
                <a:cs typeface="+mj-cs"/>
              </a:rPr>
              <a:t>R</a:t>
            </a:r>
            <a:r>
              <a:rPr lang="en-US" cap="small" dirty="0" smtClean="0">
                <a:ea typeface="ヒラギノ角ゴ Pro W3" charset="0"/>
                <a:cs typeface="+mj-cs"/>
              </a:rPr>
              <a:t>esearch</a:t>
            </a:r>
            <a:r>
              <a:rPr lang="en-US" dirty="0" smtClean="0">
                <a:ea typeface="ヒラギノ角ゴ Pro W3" charset="0"/>
                <a:cs typeface="+mj-cs"/>
              </a:rPr>
              <a:t> </a:t>
            </a:r>
            <a:r>
              <a:rPr lang="en-US" cap="small" dirty="0" smtClean="0">
                <a:ea typeface="ヒラギノ角ゴ Pro W3" charset="0"/>
                <a:cs typeface="+mj-cs"/>
              </a:rPr>
              <a:t>on</a:t>
            </a:r>
            <a:r>
              <a:rPr lang="en-US" dirty="0" smtClean="0">
                <a:ea typeface="ヒラギノ角ゴ Pro W3" charset="0"/>
                <a:cs typeface="+mj-cs"/>
              </a:rPr>
              <a:t/>
            </a:r>
            <a:br>
              <a:rPr lang="en-US" dirty="0" smtClean="0">
                <a:ea typeface="ヒラギノ角ゴ Pro W3" charset="0"/>
                <a:cs typeface="+mj-cs"/>
              </a:rPr>
            </a:br>
            <a:r>
              <a:rPr lang="en-US" dirty="0" smtClean="0">
                <a:ea typeface="ヒラギノ角ゴ Pro W3" charset="0"/>
                <a:cs typeface="+mj-cs"/>
              </a:rPr>
              <a:t>E</a:t>
            </a:r>
            <a:r>
              <a:rPr lang="en-US" cap="small" dirty="0" smtClean="0">
                <a:ea typeface="ヒラギノ角ゴ Pro W3" charset="0"/>
                <a:cs typeface="+mj-cs"/>
              </a:rPr>
              <a:t>arly</a:t>
            </a:r>
            <a:r>
              <a:rPr lang="en-US" dirty="0" smtClean="0">
                <a:ea typeface="ヒラギノ角ゴ Pro W3" charset="0"/>
                <a:cs typeface="+mj-cs"/>
              </a:rPr>
              <a:t> W</a:t>
            </a:r>
            <a:r>
              <a:rPr lang="en-US" cap="small" dirty="0" smtClean="0">
                <a:ea typeface="ヒラギノ角ゴ Pro W3" charset="0"/>
                <a:cs typeface="+mj-cs"/>
              </a:rPr>
              <a:t>arning</a:t>
            </a:r>
            <a:r>
              <a:rPr lang="en-US" dirty="0" smtClean="0">
                <a:ea typeface="ヒラギノ角ゴ Pro W3" charset="0"/>
                <a:cs typeface="+mj-cs"/>
              </a:rPr>
              <a:t> I</a:t>
            </a:r>
            <a:r>
              <a:rPr lang="en-US" cap="small" dirty="0" smtClean="0">
                <a:ea typeface="ヒラギノ角ゴ Pro W3" charset="0"/>
                <a:cs typeface="+mj-cs"/>
              </a:rPr>
              <a:t>ndicators </a:t>
            </a:r>
            <a:endParaRPr lang="en-US" sz="2200" cap="small" dirty="0">
              <a:ea typeface="ヒラギノ角ゴ Pro W3" charset="0"/>
              <a:cs typeface="+mj-cs"/>
            </a:endParaRPr>
          </a:p>
        </p:txBody>
      </p:sp>
      <p:sp>
        <p:nvSpPr>
          <p:cNvPr id="10243" name="Content Placeholder 2"/>
          <p:cNvSpPr>
            <a:spLocks noGrp="1"/>
          </p:cNvSpPr>
          <p:nvPr>
            <p:ph idx="1"/>
          </p:nvPr>
        </p:nvSpPr>
        <p:spPr>
          <a:xfrm>
            <a:off x="381000" y="1954213"/>
            <a:ext cx="8229600" cy="4381500"/>
          </a:xfrm>
        </p:spPr>
        <p:txBody>
          <a:bodyPr/>
          <a:lstStyle/>
          <a:p>
            <a:pPr eaLnBrk="1" hangingPunct="1">
              <a:buFontTx/>
              <a:buNone/>
            </a:pPr>
            <a:r>
              <a:rPr lang="en-US" i="1" smtClean="0">
                <a:ea typeface="ヒラギノ角ゴ Pro W3" charset="-128"/>
              </a:rPr>
              <a:t>On-track Credits</a:t>
            </a:r>
          </a:p>
          <a:p>
            <a:pPr eaLnBrk="1" hangingPunct="1">
              <a:lnSpc>
                <a:spcPct val="120000"/>
              </a:lnSpc>
              <a:buFontTx/>
              <a:buNone/>
            </a:pPr>
            <a:r>
              <a:rPr lang="en-US" sz="1400" smtClean="0">
                <a:ea typeface="ヒラギノ角ゴ Pro W3" charset="-128"/>
              </a:rPr>
              <a:t>An on-track student has accumulated the requisite number of credits to move to the next grade level and no more than one semester </a:t>
            </a:r>
            <a:r>
              <a:rPr lang="ja-JP" altLang="en-US" sz="1400" smtClean="0">
                <a:ea typeface="ヒラギノ角ゴ Pro W3" charset="-128"/>
              </a:rPr>
              <a:t>“</a:t>
            </a:r>
            <a:r>
              <a:rPr lang="en-US" altLang="ja-JP" sz="1400" smtClean="0">
                <a:ea typeface="ヒラギノ角ゴ Pro W3" charset="-128"/>
              </a:rPr>
              <a:t>F</a:t>
            </a:r>
            <a:r>
              <a:rPr lang="ja-JP" altLang="en-US" sz="1400" smtClean="0">
                <a:ea typeface="ヒラギノ角ゴ Pro W3" charset="-128"/>
              </a:rPr>
              <a:t>”</a:t>
            </a:r>
            <a:r>
              <a:rPr lang="en-US" altLang="ja-JP" sz="1400" smtClean="0">
                <a:ea typeface="ヒラギノ角ゴ Pro W3" charset="-128"/>
              </a:rPr>
              <a:t> in a core subject.  (Allensworth, 2009)</a:t>
            </a:r>
          </a:p>
          <a:p>
            <a:pPr eaLnBrk="1" hangingPunct="1">
              <a:buFont typeface="Arial" pitchFamily="34" charset="0"/>
              <a:buNone/>
            </a:pPr>
            <a:endParaRPr lang="en-US" sz="1000" smtClean="0">
              <a:ea typeface="ヒラギノ角ゴ Pro W3" charset="-128"/>
            </a:endParaRPr>
          </a:p>
          <a:p>
            <a:pPr eaLnBrk="1" hangingPunct="1">
              <a:buFontTx/>
              <a:buNone/>
            </a:pPr>
            <a:r>
              <a:rPr lang="en-US" i="1" smtClean="0">
                <a:ea typeface="ヒラギノ角ゴ Pro W3" charset="-128"/>
              </a:rPr>
              <a:t>Attendance</a:t>
            </a:r>
          </a:p>
          <a:p>
            <a:pPr eaLnBrk="1" hangingPunct="1">
              <a:lnSpc>
                <a:spcPct val="120000"/>
              </a:lnSpc>
              <a:buFontTx/>
              <a:buNone/>
            </a:pPr>
            <a:r>
              <a:rPr lang="en-US" sz="1400" smtClean="0">
                <a:ea typeface="ヒラギノ角ゴ Pro W3" charset="-128"/>
              </a:rPr>
              <a:t>Eight times more predictive of failure than prior test scores.  A student who has more than 5 absences in one semester of the 9</a:t>
            </a:r>
            <a:r>
              <a:rPr lang="en-US" sz="1400" baseline="30000" smtClean="0">
                <a:ea typeface="ヒラギノ角ゴ Pro W3" charset="-128"/>
              </a:rPr>
              <a:t>th</a:t>
            </a:r>
            <a:r>
              <a:rPr lang="en-US" sz="1400" smtClean="0">
                <a:ea typeface="ヒラギノ角ゴ Pro W3" charset="-128"/>
              </a:rPr>
              <a:t> grade year has a 63% chance of graduating in four years</a:t>
            </a:r>
            <a:r>
              <a:rPr lang="en-US" sz="1400" b="1" smtClean="0">
                <a:ea typeface="ヒラギノ角ゴ Pro W3" charset="-128"/>
              </a:rPr>
              <a:t>. </a:t>
            </a:r>
            <a:r>
              <a:rPr lang="en-US" altLang="ja-JP" sz="1400" smtClean="0">
                <a:ea typeface="ヒラギノ角ゴ Pro W3" charset="-128"/>
              </a:rPr>
              <a:t>(Allensworth, 2009)</a:t>
            </a:r>
            <a:r>
              <a:rPr lang="en-US" altLang="ja-JP" sz="1400" b="1" smtClean="0">
                <a:ea typeface="ヒラギノ角ゴ Pro W3" charset="-128"/>
              </a:rPr>
              <a:t>  </a:t>
            </a:r>
            <a:r>
              <a:rPr lang="en-US" sz="1400" i="1" u="sng" smtClean="0">
                <a:ea typeface="ＭＳ Ｐゴシック" pitchFamily="34" charset="-128"/>
              </a:rPr>
              <a:t>In North Carolina, attendance issues were the most often noted for a reported dropout, accounting for 41.5% of all dropouts</a:t>
            </a:r>
            <a:r>
              <a:rPr lang="en-US" sz="1400" i="1" smtClean="0">
                <a:ea typeface="ＭＳ Ｐゴシック" pitchFamily="34" charset="-128"/>
              </a:rPr>
              <a:t>.</a:t>
            </a:r>
          </a:p>
          <a:p>
            <a:pPr eaLnBrk="1" hangingPunct="1">
              <a:buFontTx/>
              <a:buNone/>
            </a:pPr>
            <a:r>
              <a:rPr lang="en-US" i="1" smtClean="0">
                <a:ea typeface="ヒラギノ角ゴ Pro W3" charset="-128"/>
              </a:rPr>
              <a:t>GPA</a:t>
            </a:r>
          </a:p>
          <a:p>
            <a:pPr eaLnBrk="1" hangingPunct="1">
              <a:lnSpc>
                <a:spcPct val="120000"/>
              </a:lnSpc>
              <a:buFontTx/>
              <a:buNone/>
            </a:pPr>
            <a:r>
              <a:rPr lang="en-US" sz="1400" smtClean="0">
                <a:ea typeface="ヒラギノ角ゴ Pro W3" charset="-128"/>
              </a:rPr>
              <a:t>Students with a </a:t>
            </a:r>
            <a:r>
              <a:rPr lang="ja-JP" altLang="en-US" sz="1400" smtClean="0">
                <a:ea typeface="ヒラギノ角ゴ Pro W3" charset="-128"/>
              </a:rPr>
              <a:t>“</a:t>
            </a:r>
            <a:r>
              <a:rPr lang="en-US" altLang="ja-JP" sz="1400" smtClean="0">
                <a:ea typeface="ヒラギノ角ゴ Pro W3" charset="-128"/>
              </a:rPr>
              <a:t>B</a:t>
            </a:r>
            <a:r>
              <a:rPr lang="ja-JP" altLang="en-US" sz="1400" smtClean="0">
                <a:ea typeface="ヒラギノ角ゴ Pro W3" charset="-128"/>
              </a:rPr>
              <a:t>”</a:t>
            </a:r>
            <a:r>
              <a:rPr lang="en-US" altLang="ja-JP" sz="1400" smtClean="0">
                <a:ea typeface="ヒラギノ角ゴ Pro W3" charset="-128"/>
              </a:rPr>
              <a:t> (3.0) average or higher in the first year have better than a 93% chance of graduating; students with a D+/C-  (1.0-2.5 GPA) average have a  53-92% chance of graduating; students with less than a </a:t>
            </a:r>
            <a:r>
              <a:rPr lang="ja-JP" altLang="en-US" sz="1400" smtClean="0">
                <a:ea typeface="ヒラギノ角ゴ Pro W3" charset="-128"/>
              </a:rPr>
              <a:t>“</a:t>
            </a:r>
            <a:r>
              <a:rPr lang="en-US" altLang="ja-JP" sz="1400" smtClean="0">
                <a:ea typeface="ヒラギノ角ゴ Pro W3" charset="-128"/>
              </a:rPr>
              <a:t>D</a:t>
            </a:r>
            <a:r>
              <a:rPr lang="ja-JP" altLang="en-US" sz="1400" smtClean="0">
                <a:ea typeface="ヒラギノ角ゴ Pro W3" charset="-128"/>
              </a:rPr>
              <a:t>”</a:t>
            </a:r>
            <a:r>
              <a:rPr lang="en-US" altLang="ja-JP" sz="1400" smtClean="0">
                <a:ea typeface="ヒラギノ角ゴ Pro W3" charset="-128"/>
              </a:rPr>
              <a:t> average (1.0) have less than a 6% chance of graduating.  (Allensworth, 2009)</a:t>
            </a:r>
          </a:p>
          <a:p>
            <a:pPr eaLnBrk="1" hangingPunct="1"/>
            <a:endParaRPr lang="en-US" smtClean="0">
              <a:ea typeface="ヒラギノ角ゴ Pro W3" charset="-128"/>
            </a:endParaRPr>
          </a:p>
        </p:txBody>
      </p:sp>
    </p:spTree>
    <p:extLst>
      <p:ext uri="{BB962C8B-B14F-4D97-AF65-F5344CB8AC3E}">
        <p14:creationId xmlns:p14="http://schemas.microsoft.com/office/powerpoint/2010/main" val="31582229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304800"/>
            <a:ext cx="7772400" cy="1371600"/>
          </a:xfrm>
        </p:spPr>
        <p:txBody>
          <a:bodyPr wrap="square" numCol="1" anchorCtr="0" compatLnSpc="1">
            <a:prstTxWarp prst="textNoShape">
              <a:avLst/>
            </a:prstTxWarp>
          </a:bodyPr>
          <a:lstStyle/>
          <a:p>
            <a:pPr algn="ctr" eaLnBrk="1" hangingPunct="1"/>
            <a:r>
              <a:rPr lang="en-US" smtClean="0">
                <a:ea typeface="ヒラギノ角ゴ Pro W3" charset="-128"/>
              </a:rPr>
              <a:t/>
            </a:r>
            <a:br>
              <a:rPr lang="en-US" smtClean="0">
                <a:ea typeface="ヒラギノ角ゴ Pro W3" charset="-128"/>
              </a:rPr>
            </a:br>
            <a:r>
              <a:rPr lang="en-US" smtClean="0">
                <a:ea typeface="ヒラギノ角ゴ Pro W3" charset="-128"/>
              </a:rPr>
              <a:t>RELEVANT SIS DATA</a:t>
            </a:r>
          </a:p>
        </p:txBody>
      </p:sp>
      <p:sp>
        <p:nvSpPr>
          <p:cNvPr id="2" name="Rectangle 3"/>
          <p:cNvSpPr>
            <a:spLocks noGrp="1" noChangeArrowheads="1"/>
          </p:cNvSpPr>
          <p:nvPr>
            <p:ph type="body" idx="1"/>
          </p:nvPr>
        </p:nvSpPr>
        <p:spPr>
          <a:xfrm>
            <a:off x="685800" y="1676400"/>
            <a:ext cx="8001000" cy="4733925"/>
          </a:xfrm>
        </p:spPr>
        <p:txBody>
          <a:bodyPr rtlCol="0">
            <a:normAutofit lnSpcReduction="10000"/>
          </a:bodyPr>
          <a:lstStyle/>
          <a:p>
            <a:pPr marL="0" indent="0" eaLnBrk="1" fontAlgn="auto" hangingPunct="1">
              <a:spcAft>
                <a:spcPts val="0"/>
              </a:spcAft>
              <a:buFont typeface="Arial" pitchFamily="34" charset="0"/>
              <a:buNone/>
              <a:defRPr/>
            </a:pPr>
            <a:endParaRPr lang="en-US" dirty="0">
              <a:ea typeface="ヒラギノ角ゴ Pro W3" charset="0"/>
              <a:cs typeface="+mn-cs"/>
            </a:endParaRPr>
          </a:p>
          <a:p>
            <a:pPr marL="182880" indent="-182880" eaLnBrk="1" fontAlgn="auto" hangingPunct="1">
              <a:spcAft>
                <a:spcPts val="0"/>
              </a:spcAft>
              <a:defRPr/>
            </a:pPr>
            <a:r>
              <a:rPr lang="en-US" dirty="0" smtClean="0">
                <a:ea typeface="ヒラギノ角ゴ Pro W3" charset="0"/>
                <a:cs typeface="+mn-cs"/>
              </a:rPr>
              <a:t>Attendance </a:t>
            </a:r>
            <a:r>
              <a:rPr lang="en-US" dirty="0">
                <a:ea typeface="ヒラギノ角ゴ Pro W3" charset="0"/>
                <a:cs typeface="+mn-cs"/>
              </a:rPr>
              <a:t>data, both current and historical</a:t>
            </a:r>
          </a:p>
          <a:p>
            <a:pPr marL="182880" indent="-182880" eaLnBrk="1" fontAlgn="auto" hangingPunct="1">
              <a:spcAft>
                <a:spcPts val="0"/>
              </a:spcAft>
              <a:buFontTx/>
              <a:buNone/>
              <a:defRPr/>
            </a:pPr>
            <a:endParaRPr lang="en-US" sz="1000" dirty="0" smtClean="0">
              <a:ea typeface="ヒラギノ角ゴ Pro W3" charset="0"/>
              <a:cs typeface="+mn-cs"/>
            </a:endParaRPr>
          </a:p>
          <a:p>
            <a:pPr marL="182880" indent="-182880" eaLnBrk="1" fontAlgn="auto" hangingPunct="1">
              <a:spcAft>
                <a:spcPts val="0"/>
              </a:spcAft>
              <a:buFontTx/>
              <a:buNone/>
              <a:defRPr/>
            </a:pPr>
            <a:endParaRPr lang="en-US" sz="1000" dirty="0">
              <a:ea typeface="ヒラギノ角ゴ Pro W3" charset="0"/>
              <a:cs typeface="+mn-cs"/>
            </a:endParaRPr>
          </a:p>
          <a:p>
            <a:pPr marL="182880" indent="-182880" eaLnBrk="1" fontAlgn="auto" hangingPunct="1">
              <a:spcAft>
                <a:spcPts val="0"/>
              </a:spcAft>
              <a:defRPr/>
            </a:pPr>
            <a:r>
              <a:rPr lang="en-US" dirty="0">
                <a:ea typeface="ヒラギノ角ゴ Pro W3" charset="0"/>
                <a:cs typeface="+mn-cs"/>
              </a:rPr>
              <a:t>State assessment achievement level data</a:t>
            </a:r>
          </a:p>
          <a:p>
            <a:pPr marL="182880" indent="-182880" eaLnBrk="1" fontAlgn="auto" hangingPunct="1">
              <a:spcAft>
                <a:spcPts val="0"/>
              </a:spcAft>
              <a:buFontTx/>
              <a:buNone/>
              <a:defRPr/>
            </a:pPr>
            <a:endParaRPr lang="en-US" sz="1000" dirty="0" smtClean="0">
              <a:ea typeface="ヒラギノ角ゴ Pro W3" charset="0"/>
              <a:cs typeface="+mn-cs"/>
            </a:endParaRPr>
          </a:p>
          <a:p>
            <a:pPr marL="182880" indent="-182880" eaLnBrk="1" fontAlgn="auto" hangingPunct="1">
              <a:spcAft>
                <a:spcPts val="0"/>
              </a:spcAft>
              <a:buFontTx/>
              <a:buNone/>
              <a:defRPr/>
            </a:pPr>
            <a:endParaRPr lang="en-US" sz="1000" dirty="0">
              <a:ea typeface="ヒラギノ角ゴ Pro W3" charset="0"/>
              <a:cs typeface="+mn-cs"/>
            </a:endParaRPr>
          </a:p>
          <a:p>
            <a:pPr marL="182880" indent="-182880" eaLnBrk="1" fontAlgn="auto" hangingPunct="1">
              <a:spcAft>
                <a:spcPts val="0"/>
              </a:spcAft>
              <a:defRPr/>
            </a:pPr>
            <a:r>
              <a:rPr lang="en-US" dirty="0">
                <a:ea typeface="ヒラギノ角ゴ Pro W3" charset="0"/>
                <a:cs typeface="+mn-cs"/>
              </a:rPr>
              <a:t>Final marks for all middle school/high school courses</a:t>
            </a:r>
          </a:p>
          <a:p>
            <a:pPr marL="182880" indent="-182880" eaLnBrk="1" fontAlgn="auto" hangingPunct="1">
              <a:spcAft>
                <a:spcPts val="0"/>
              </a:spcAft>
              <a:buFontTx/>
              <a:buNone/>
              <a:defRPr/>
            </a:pPr>
            <a:endParaRPr lang="en-US" sz="1000" dirty="0" smtClean="0">
              <a:ea typeface="ヒラギノ角ゴ Pro W3" charset="0"/>
              <a:cs typeface="+mn-cs"/>
            </a:endParaRPr>
          </a:p>
          <a:p>
            <a:pPr marL="182880" indent="-182880" eaLnBrk="1" fontAlgn="auto" hangingPunct="1">
              <a:spcAft>
                <a:spcPts val="0"/>
              </a:spcAft>
              <a:buFontTx/>
              <a:buNone/>
              <a:defRPr/>
            </a:pPr>
            <a:endParaRPr lang="en-US" sz="1000" dirty="0">
              <a:ea typeface="ヒラギノ角ゴ Pro W3" charset="0"/>
              <a:cs typeface="+mn-cs"/>
            </a:endParaRPr>
          </a:p>
          <a:p>
            <a:pPr marL="182880" indent="-182880" eaLnBrk="1" fontAlgn="auto" hangingPunct="1">
              <a:spcAft>
                <a:spcPts val="0"/>
              </a:spcAft>
              <a:defRPr/>
            </a:pPr>
            <a:r>
              <a:rPr lang="en-US" dirty="0">
                <a:ea typeface="ヒラギノ角ゴ Pro W3" charset="0"/>
                <a:cs typeface="+mn-cs"/>
              </a:rPr>
              <a:t>Most recently calculated GPA (calculated at year-end for grades </a:t>
            </a:r>
            <a:r>
              <a:rPr lang="en-US">
                <a:ea typeface="ヒラギノ角ゴ Pro W3" charset="0"/>
                <a:cs typeface="+mn-cs"/>
              </a:rPr>
              <a:t>9-12</a:t>
            </a:r>
            <a:r>
              <a:rPr lang="en-US" smtClean="0">
                <a:ea typeface="ヒラギノ角ゴ Pro W3" charset="0"/>
                <a:cs typeface="+mn-cs"/>
              </a:rPr>
              <a:t>)</a:t>
            </a:r>
          </a:p>
          <a:p>
            <a:pPr marL="182880" indent="-182880" eaLnBrk="1" fontAlgn="auto" hangingPunct="1">
              <a:spcAft>
                <a:spcPts val="0"/>
              </a:spcAft>
              <a:defRPr/>
            </a:pPr>
            <a:endParaRPr lang="en-US" dirty="0" smtClean="0">
              <a:ea typeface="ヒラギノ角ゴ Pro W3" charset="0"/>
              <a:cs typeface="+mn-cs"/>
            </a:endParaRPr>
          </a:p>
          <a:p>
            <a:pPr marL="182880" indent="-182880" eaLnBrk="1" fontAlgn="auto" hangingPunct="1">
              <a:spcAft>
                <a:spcPts val="0"/>
              </a:spcAft>
              <a:defRPr/>
            </a:pPr>
            <a:r>
              <a:rPr lang="en-US" dirty="0" smtClean="0">
                <a:ea typeface="ヒラギノ角ゴ Pro W3" charset="0"/>
                <a:cs typeface="+mn-cs"/>
              </a:rPr>
              <a:t>Student name, pupil number, birth date, ninth-grade entry date</a:t>
            </a:r>
            <a:endParaRPr lang="en-US" dirty="0">
              <a:ea typeface="ヒラギノ角ゴ Pro W3" charset="0"/>
              <a:cs typeface="+mn-cs"/>
            </a:endParaRPr>
          </a:p>
        </p:txBody>
      </p:sp>
    </p:spTree>
    <p:extLst>
      <p:ext uri="{BB962C8B-B14F-4D97-AF65-F5344CB8AC3E}">
        <p14:creationId xmlns:p14="http://schemas.microsoft.com/office/powerpoint/2010/main" val="41946610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2035175"/>
          </a:xfrm>
        </p:spPr>
        <p:txBody>
          <a:bodyPr/>
          <a:lstStyle/>
          <a:p>
            <a:pPr algn="ctr">
              <a:defRPr/>
            </a:pPr>
            <a:r>
              <a:rPr lang="en-US" dirty="0" smtClean="0"/>
              <a:t>PowerSchool </a:t>
            </a:r>
            <a:br>
              <a:rPr lang="en-US" dirty="0" smtClean="0"/>
            </a:br>
            <a:r>
              <a:rPr lang="en-US" dirty="0" smtClean="0"/>
              <a:t>At Risk Report</a:t>
            </a:r>
            <a:endParaRPr lang="en-US" dirty="0"/>
          </a:p>
        </p:txBody>
      </p:sp>
      <p:sp>
        <p:nvSpPr>
          <p:cNvPr id="30722" name="Content Placeholder 2"/>
          <p:cNvSpPr>
            <a:spLocks noGrp="1"/>
          </p:cNvSpPr>
          <p:nvPr>
            <p:ph idx="1"/>
          </p:nvPr>
        </p:nvSpPr>
        <p:spPr>
          <a:xfrm>
            <a:off x="457200" y="2443163"/>
            <a:ext cx="8229600" cy="4033837"/>
          </a:xfrm>
        </p:spPr>
        <p:txBody>
          <a:bodyPr/>
          <a:lstStyle/>
          <a:p>
            <a:pPr marL="0" indent="0" algn="ctr">
              <a:buFont typeface="Arial" pitchFamily="34" charset="0"/>
              <a:buNone/>
            </a:pPr>
            <a:endParaRPr lang="en-US" smtClean="0">
              <a:ea typeface="ＭＳ Ｐゴシック" pitchFamily="34" charset="-128"/>
            </a:endParaRPr>
          </a:p>
          <a:p>
            <a:pPr marL="0" indent="0" algn="ctr">
              <a:lnSpc>
                <a:spcPct val="150000"/>
              </a:lnSpc>
              <a:buFont typeface="Arial" pitchFamily="34" charset="0"/>
              <a:buNone/>
            </a:pPr>
            <a:r>
              <a:rPr lang="en-US" smtClean="0">
                <a:ea typeface="ＭＳ Ｐゴシック" pitchFamily="34" charset="-128"/>
              </a:rPr>
              <a:t>The </a:t>
            </a:r>
            <a:r>
              <a:rPr lang="en-US" i="1" smtClean="0">
                <a:ea typeface="ＭＳ Ｐゴシック" pitchFamily="34" charset="-128"/>
              </a:rPr>
              <a:t>At Risk Report </a:t>
            </a:r>
            <a:r>
              <a:rPr lang="en-US" smtClean="0">
                <a:ea typeface="ＭＳ Ｐゴシック" pitchFamily="34" charset="-128"/>
              </a:rPr>
              <a:t>provides a listing of courses, sections, and grades associated with students who are currently a risk of failing for the current term.</a:t>
            </a:r>
          </a:p>
          <a:p>
            <a:pPr marL="0" indent="0" algn="ctr">
              <a:buFont typeface="Arial" pitchFamily="34" charset="0"/>
              <a:buNone/>
            </a:pPr>
            <a:endParaRPr lang="en-US" smtClean="0">
              <a:ea typeface="ＭＳ Ｐゴシック" pitchFamily="34" charset="-128"/>
            </a:endParaRPr>
          </a:p>
        </p:txBody>
      </p:sp>
    </p:spTree>
    <p:extLst>
      <p:ext uri="{BB962C8B-B14F-4D97-AF65-F5344CB8AC3E}">
        <p14:creationId xmlns:p14="http://schemas.microsoft.com/office/powerpoint/2010/main" val="7736947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616075"/>
          </a:xfrm>
        </p:spPr>
        <p:txBody>
          <a:bodyPr/>
          <a:lstStyle/>
          <a:p>
            <a:pPr algn="ctr">
              <a:defRPr/>
            </a:pPr>
            <a:r>
              <a:rPr lang="en-US" dirty="0" smtClean="0"/>
              <a:t>PowerSchool </a:t>
            </a:r>
            <a:br>
              <a:rPr lang="en-US" dirty="0" smtClean="0"/>
            </a:br>
            <a:r>
              <a:rPr lang="en-US" dirty="0" smtClean="0"/>
              <a:t>At Risk Report</a:t>
            </a:r>
            <a:endParaRPr lang="en-US" dirty="0"/>
          </a:p>
        </p:txBody>
      </p:sp>
      <p:sp>
        <p:nvSpPr>
          <p:cNvPr id="31746" name="Content Placeholder 2"/>
          <p:cNvSpPr>
            <a:spLocks noGrp="1"/>
          </p:cNvSpPr>
          <p:nvPr>
            <p:ph idx="1"/>
          </p:nvPr>
        </p:nvSpPr>
        <p:spPr/>
        <p:txBody>
          <a:bodyPr/>
          <a:lstStyle/>
          <a:p>
            <a:pPr marL="0" indent="0">
              <a:buFont typeface="Arial" pitchFamily="34" charset="0"/>
              <a:buNone/>
            </a:pPr>
            <a:endParaRPr lang="en-US" smtClean="0">
              <a:ea typeface="ＭＳ Ｐゴシック" pitchFamily="34" charset="-128"/>
            </a:endParaRPr>
          </a:p>
          <a:p>
            <a:pPr marL="0" indent="0">
              <a:buFont typeface="Arial" pitchFamily="34" charset="0"/>
              <a:buNone/>
            </a:pPr>
            <a:endParaRPr lang="en-US" smtClean="0">
              <a:ea typeface="ＭＳ Ｐゴシック" pitchFamily="34" charset="-128"/>
            </a:endParaRPr>
          </a:p>
          <a:p>
            <a:pPr marL="0" indent="0" algn="ctr">
              <a:lnSpc>
                <a:spcPct val="150000"/>
              </a:lnSpc>
              <a:buFont typeface="Arial" pitchFamily="34" charset="0"/>
              <a:buNone/>
            </a:pPr>
            <a:r>
              <a:rPr lang="en-US" smtClean="0">
                <a:ea typeface="ＭＳ Ｐゴシック" pitchFamily="34" charset="-128"/>
              </a:rPr>
              <a:t>Allows administrators and teachers to take a proactive approach to address potential issues and ensure student accountability.</a:t>
            </a:r>
          </a:p>
        </p:txBody>
      </p:sp>
    </p:spTree>
    <p:extLst>
      <p:ext uri="{BB962C8B-B14F-4D97-AF65-F5344CB8AC3E}">
        <p14:creationId xmlns:p14="http://schemas.microsoft.com/office/powerpoint/2010/main" val="7064692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08100"/>
          </a:xfrm>
        </p:spPr>
        <p:txBody>
          <a:bodyPr/>
          <a:lstStyle/>
          <a:p>
            <a:pPr>
              <a:defRPr/>
            </a:pPr>
            <a:r>
              <a:rPr lang="en-US" dirty="0" smtClean="0"/>
              <a:t>At Risk Report Fields</a:t>
            </a:r>
            <a:endParaRPr lang="en-US" dirty="0"/>
          </a:p>
        </p:txBody>
      </p:sp>
      <p:sp>
        <p:nvSpPr>
          <p:cNvPr id="3" name="Content Placeholder 2"/>
          <p:cNvSpPr>
            <a:spLocks noGrp="1"/>
          </p:cNvSpPr>
          <p:nvPr>
            <p:ph idx="1"/>
          </p:nvPr>
        </p:nvSpPr>
        <p:spPr/>
        <p:txBody>
          <a:bodyPr/>
          <a:lstStyle/>
          <a:p>
            <a:pPr>
              <a:buFont typeface="Arial" charset="0"/>
              <a:buChar char="•"/>
              <a:defRPr/>
            </a:pPr>
            <a:endParaRPr lang="en-US" dirty="0"/>
          </a:p>
          <a:p>
            <a:pPr>
              <a:buFont typeface="Arial" charset="0"/>
              <a:buChar char="•"/>
              <a:defRPr/>
            </a:pPr>
            <a:r>
              <a:rPr lang="en-US" dirty="0" smtClean="0"/>
              <a:t>Attendance Mode</a:t>
            </a:r>
          </a:p>
          <a:p>
            <a:pPr lvl="1">
              <a:buFont typeface="Arial" charset="0"/>
              <a:buChar char="•"/>
              <a:defRPr/>
            </a:pPr>
            <a:r>
              <a:rPr lang="en-US" dirty="0" smtClean="0"/>
              <a:t>Daily</a:t>
            </a:r>
          </a:p>
          <a:p>
            <a:pPr lvl="1">
              <a:buFont typeface="Arial" charset="0"/>
              <a:buChar char="•"/>
              <a:defRPr/>
            </a:pPr>
            <a:r>
              <a:rPr lang="en-US" dirty="0" smtClean="0"/>
              <a:t>Meeting</a:t>
            </a:r>
          </a:p>
          <a:p>
            <a:pPr lvl="1">
              <a:buFont typeface="Arial" charset="0"/>
              <a:buChar char="•"/>
              <a:defRPr/>
            </a:pPr>
            <a:r>
              <a:rPr lang="en-US" dirty="0" smtClean="0"/>
              <a:t>Time</a:t>
            </a:r>
          </a:p>
          <a:p>
            <a:pPr>
              <a:buFont typeface="Arial" charset="0"/>
              <a:buChar char="•"/>
              <a:defRPr/>
            </a:pPr>
            <a:endParaRPr lang="en-US" dirty="0" smtClean="0"/>
          </a:p>
          <a:p>
            <a:pPr>
              <a:buFont typeface="Arial" charset="0"/>
              <a:buChar char="•"/>
              <a:defRPr/>
            </a:pPr>
            <a:r>
              <a:rPr lang="en-US" dirty="0" smtClean="0"/>
              <a:t>Students to Include</a:t>
            </a:r>
          </a:p>
          <a:p>
            <a:pPr lvl="1">
              <a:buFont typeface="Arial" charset="0"/>
              <a:buChar char="•"/>
              <a:defRPr/>
            </a:pPr>
            <a:r>
              <a:rPr lang="en-US" dirty="0" smtClean="0"/>
              <a:t>Selected students only</a:t>
            </a:r>
          </a:p>
          <a:p>
            <a:pPr lvl="1">
              <a:buFont typeface="Arial" charset="0"/>
              <a:buChar char="•"/>
              <a:defRPr/>
            </a:pPr>
            <a:r>
              <a:rPr lang="en-US" dirty="0" smtClean="0"/>
              <a:t>All students</a:t>
            </a:r>
            <a:endParaRPr lang="en-US" dirty="0"/>
          </a:p>
          <a:p>
            <a:pPr marL="274637" lvl="1" indent="0">
              <a:buFont typeface="Arial" charset="0"/>
              <a:buNone/>
              <a:defRPr/>
            </a:pPr>
            <a:endParaRPr lang="en-US" dirty="0" smtClean="0"/>
          </a:p>
          <a:p>
            <a:pPr lvl="1">
              <a:buFont typeface="Arial" charset="0"/>
              <a:buChar char="•"/>
              <a:defRPr/>
            </a:pPr>
            <a:endParaRPr lang="en-US" dirty="0" smtClean="0"/>
          </a:p>
          <a:p>
            <a:pPr>
              <a:buFont typeface="Arial" charset="0"/>
              <a:buChar char="•"/>
              <a:defRPr/>
            </a:pPr>
            <a:endParaRPr lang="en-US" dirty="0"/>
          </a:p>
        </p:txBody>
      </p:sp>
    </p:spTree>
    <p:extLst>
      <p:ext uri="{BB962C8B-B14F-4D97-AF65-F5344CB8AC3E}">
        <p14:creationId xmlns:p14="http://schemas.microsoft.com/office/powerpoint/2010/main" val="37614794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prstTxWarp prst="textNoShape">
              <a:avLst/>
            </a:prstTxWarp>
            <a:normAutofit fontScale="90000"/>
          </a:bodyPr>
          <a:lstStyle/>
          <a:p>
            <a:r>
              <a:rPr lang="en-US" sz="3600" smtClean="0">
                <a:ea typeface="ＭＳ Ｐゴシック" pitchFamily="34" charset="-128"/>
              </a:rPr>
              <a:t/>
            </a:r>
            <a:br>
              <a:rPr lang="en-US" sz="3600" smtClean="0">
                <a:ea typeface="ＭＳ Ｐゴシック" pitchFamily="34" charset="-128"/>
              </a:rPr>
            </a:br>
            <a:r>
              <a:rPr lang="en-US" sz="3600" smtClean="0">
                <a:ea typeface="ＭＳ Ｐゴシック" pitchFamily="34" charset="-128"/>
              </a:rPr>
              <a:t>At Risk Report Fields</a:t>
            </a:r>
            <a:br>
              <a:rPr lang="en-US" sz="3600" smtClean="0">
                <a:ea typeface="ＭＳ Ｐゴシック" pitchFamily="34" charset="-128"/>
              </a:rPr>
            </a:br>
            <a:r>
              <a:rPr lang="en-US" sz="3200" smtClean="0">
                <a:ea typeface="ＭＳ Ｐゴシック" pitchFamily="34" charset="-128"/>
              </a:rPr>
              <a:t>Attendance Codes</a:t>
            </a:r>
            <a:br>
              <a:rPr lang="en-US" sz="3200" smtClean="0">
                <a:ea typeface="ＭＳ Ｐゴシック" pitchFamily="34" charset="-128"/>
              </a:rPr>
            </a:br>
            <a:endParaRPr lang="en-US" sz="3200" smtClean="0">
              <a:ea typeface="ＭＳ Ｐゴシック" pitchFamily="34" charset="-128"/>
            </a:endParaRPr>
          </a:p>
        </p:txBody>
      </p:sp>
      <p:sp>
        <p:nvSpPr>
          <p:cNvPr id="33794" name="Content Placeholder 2"/>
          <p:cNvSpPr>
            <a:spLocks noGrp="1"/>
          </p:cNvSpPr>
          <p:nvPr>
            <p:ph sz="half" idx="1"/>
          </p:nvPr>
        </p:nvSpPr>
        <p:spPr>
          <a:xfrm>
            <a:off x="457200" y="1911350"/>
            <a:ext cx="4038600" cy="4479925"/>
          </a:xfrm>
        </p:spPr>
        <p:txBody>
          <a:bodyPr/>
          <a:lstStyle/>
          <a:p>
            <a:pPr lvl="1"/>
            <a:r>
              <a:rPr lang="en-US" smtClean="0">
                <a:ea typeface="ＭＳ Ｐゴシック" pitchFamily="34" charset="-128"/>
              </a:rPr>
              <a:t>ALL CODES</a:t>
            </a:r>
          </a:p>
          <a:p>
            <a:pPr lvl="1"/>
            <a:r>
              <a:rPr lang="en-US" smtClean="0">
                <a:ea typeface="ＭＳ Ｐゴシック" pitchFamily="34" charset="-128"/>
              </a:rPr>
              <a:t>Illness or Injury</a:t>
            </a:r>
          </a:p>
          <a:p>
            <a:pPr lvl="1"/>
            <a:r>
              <a:rPr lang="en-US" smtClean="0">
                <a:ea typeface="ＭＳ Ｐゴシック" pitchFamily="34" charset="-128"/>
              </a:rPr>
              <a:t>Medical/Dental Appt</a:t>
            </a:r>
          </a:p>
          <a:p>
            <a:pPr lvl="1"/>
            <a:r>
              <a:rPr lang="en-US" smtClean="0">
                <a:ea typeface="ＭＳ Ｐゴシック" pitchFamily="34" charset="-128"/>
              </a:rPr>
              <a:t>Death in Family</a:t>
            </a:r>
          </a:p>
          <a:p>
            <a:pPr lvl="1"/>
            <a:r>
              <a:rPr lang="en-US" smtClean="0">
                <a:ea typeface="ＭＳ Ｐゴシック" pitchFamily="34" charset="-128"/>
              </a:rPr>
              <a:t>Quarantine</a:t>
            </a:r>
          </a:p>
          <a:p>
            <a:pPr lvl="1"/>
            <a:r>
              <a:rPr lang="en-US" smtClean="0">
                <a:ea typeface="ＭＳ Ｐゴシック" pitchFamily="34" charset="-128"/>
              </a:rPr>
              <a:t>Court/Admin Proc</a:t>
            </a:r>
          </a:p>
          <a:p>
            <a:pPr lvl="1"/>
            <a:r>
              <a:rPr lang="en-US" smtClean="0">
                <a:ea typeface="ＭＳ Ｐゴシック" pitchFamily="34" charset="-128"/>
              </a:rPr>
              <a:t>Religious Observance</a:t>
            </a:r>
          </a:p>
          <a:p>
            <a:pPr lvl="1"/>
            <a:r>
              <a:rPr lang="en-US" smtClean="0">
                <a:ea typeface="ＭＳ Ｐゴシック" pitchFamily="34" charset="-128"/>
              </a:rPr>
              <a:t>Educational Opportunity</a:t>
            </a:r>
          </a:p>
          <a:p>
            <a:pPr lvl="1"/>
            <a:r>
              <a:rPr lang="en-US" smtClean="0">
                <a:ea typeface="ＭＳ Ｐゴシック" pitchFamily="34" charset="-128"/>
              </a:rPr>
              <a:t>Teacher-in-Treatment</a:t>
            </a:r>
          </a:p>
          <a:p>
            <a:pPr lvl="1"/>
            <a:endParaRPr lang="en-US" smtClean="0">
              <a:ea typeface="ＭＳ Ｐゴシック" pitchFamily="34" charset="-128"/>
            </a:endParaRPr>
          </a:p>
          <a:p>
            <a:endParaRPr lang="en-US" smtClean="0">
              <a:ea typeface="ＭＳ Ｐゴシック" pitchFamily="34" charset="-128"/>
            </a:endParaRPr>
          </a:p>
        </p:txBody>
      </p:sp>
      <p:sp>
        <p:nvSpPr>
          <p:cNvPr id="33795" name="Content Placeholder 4"/>
          <p:cNvSpPr>
            <a:spLocks noGrp="1"/>
          </p:cNvSpPr>
          <p:nvPr>
            <p:ph sz="half" idx="2"/>
          </p:nvPr>
        </p:nvSpPr>
        <p:spPr>
          <a:xfrm>
            <a:off x="4648200" y="1911350"/>
            <a:ext cx="4038600" cy="4479925"/>
          </a:xfrm>
        </p:spPr>
        <p:txBody>
          <a:bodyPr/>
          <a:lstStyle/>
          <a:p>
            <a:pPr marL="182563" lvl="1"/>
            <a:r>
              <a:rPr lang="en-US" smtClean="0">
                <a:ea typeface="ＭＳ Ｐゴシック" pitchFamily="34" charset="-128"/>
              </a:rPr>
              <a:t>Local School Bd Policy</a:t>
            </a:r>
          </a:p>
          <a:p>
            <a:r>
              <a:rPr lang="en-US" sz="2400" smtClean="0">
                <a:ea typeface="ＭＳ Ｐゴシック" pitchFamily="34" charset="-128"/>
              </a:rPr>
              <a:t>Child Care</a:t>
            </a:r>
          </a:p>
          <a:p>
            <a:r>
              <a:rPr lang="en-US" sz="2400" smtClean="0">
                <a:ea typeface="ＭＳ Ｐゴシック" pitchFamily="34" charset="-128"/>
              </a:rPr>
              <a:t>Excused Tardy</a:t>
            </a:r>
          </a:p>
          <a:p>
            <a:r>
              <a:rPr lang="en-US" sz="2400" smtClean="0">
                <a:ea typeface="ＭＳ Ｐゴシック" pitchFamily="34" charset="-128"/>
              </a:rPr>
              <a:t>Medically Fragile</a:t>
            </a:r>
          </a:p>
          <a:p>
            <a:r>
              <a:rPr lang="en-US" sz="2400" smtClean="0">
                <a:ea typeface="ＭＳ Ｐゴシック" pitchFamily="34" charset="-128"/>
              </a:rPr>
              <a:t>Deployment Activity</a:t>
            </a:r>
          </a:p>
          <a:p>
            <a:r>
              <a:rPr lang="en-US" sz="2400" smtClean="0">
                <a:ea typeface="ＭＳ Ｐゴシック" pitchFamily="34" charset="-128"/>
              </a:rPr>
              <a:t>Unexcused Absence</a:t>
            </a:r>
          </a:p>
          <a:p>
            <a:r>
              <a:rPr lang="en-US" sz="2400" smtClean="0">
                <a:ea typeface="ＭＳ Ｐゴシック" pitchFamily="34" charset="-128"/>
              </a:rPr>
              <a:t>Unex No Immunization</a:t>
            </a:r>
          </a:p>
          <a:p>
            <a:r>
              <a:rPr lang="en-US" sz="2400" smtClean="0">
                <a:ea typeface="ＭＳ Ｐゴシック" pitchFamily="34" charset="-128"/>
              </a:rPr>
              <a:t>Unexcused Tardy</a:t>
            </a:r>
          </a:p>
          <a:p>
            <a:r>
              <a:rPr lang="en-US" sz="2400" smtClean="0">
                <a:ea typeface="ＭＳ Ｐゴシック" pitchFamily="34" charset="-128"/>
              </a:rPr>
              <a:t>Suspensions</a:t>
            </a:r>
          </a:p>
        </p:txBody>
      </p:sp>
    </p:spTree>
    <p:extLst>
      <p:ext uri="{BB962C8B-B14F-4D97-AF65-F5344CB8AC3E}">
        <p14:creationId xmlns:p14="http://schemas.microsoft.com/office/powerpoint/2010/main" val="2091301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At Risk Report Fields</a:t>
            </a:r>
            <a:endParaRPr lang="en-US" dirty="0"/>
          </a:p>
        </p:txBody>
      </p:sp>
      <p:sp>
        <p:nvSpPr>
          <p:cNvPr id="3" name="Content Placeholder 2"/>
          <p:cNvSpPr>
            <a:spLocks noGrp="1"/>
          </p:cNvSpPr>
          <p:nvPr>
            <p:ph idx="1"/>
          </p:nvPr>
        </p:nvSpPr>
        <p:spPr/>
        <p:txBody>
          <a:bodyPr/>
          <a:lstStyle/>
          <a:p>
            <a:pPr>
              <a:buFont typeface="Arial" charset="0"/>
              <a:buChar char="•"/>
              <a:defRPr/>
            </a:pPr>
            <a:r>
              <a:rPr lang="en-US" dirty="0" smtClean="0"/>
              <a:t>Reporting Segment </a:t>
            </a:r>
            <a:r>
              <a:rPr lang="en-US" b="1" u="sng" dirty="0" smtClean="0"/>
              <a:t>or</a:t>
            </a:r>
            <a:r>
              <a:rPr lang="en-US" dirty="0" smtClean="0"/>
              <a:t> Begin Date and Ending Date</a:t>
            </a:r>
          </a:p>
          <a:p>
            <a:pPr marL="0" indent="0">
              <a:buFont typeface="Arial" charset="0"/>
              <a:buNone/>
              <a:defRPr/>
            </a:pPr>
            <a:endParaRPr lang="en-US" dirty="0" smtClean="0"/>
          </a:p>
          <a:p>
            <a:pPr lvl="1">
              <a:buFont typeface="Arial" charset="0"/>
              <a:buChar char="•"/>
              <a:defRPr/>
            </a:pPr>
            <a:r>
              <a:rPr lang="en-US" dirty="0" smtClean="0"/>
              <a:t>Reporting Segment</a:t>
            </a:r>
          </a:p>
          <a:p>
            <a:pPr lvl="2">
              <a:buFont typeface="Arial" charset="0"/>
              <a:buChar char="•"/>
              <a:defRPr/>
            </a:pPr>
            <a:r>
              <a:rPr lang="en-US" dirty="0" smtClean="0"/>
              <a:t>Chose from reporting segment from the pop-up menu</a:t>
            </a:r>
          </a:p>
          <a:p>
            <a:pPr marL="547687" lvl="2" indent="0">
              <a:buFont typeface="Arial" charset="0"/>
              <a:buNone/>
              <a:defRPr/>
            </a:pPr>
            <a:endParaRPr lang="en-US" dirty="0" smtClean="0"/>
          </a:p>
          <a:p>
            <a:pPr lvl="1">
              <a:buFont typeface="Arial" charset="0"/>
              <a:buChar char="•"/>
              <a:defRPr/>
            </a:pPr>
            <a:r>
              <a:rPr lang="en-US" dirty="0" smtClean="0"/>
              <a:t>Begin Date and Ending Date</a:t>
            </a:r>
          </a:p>
          <a:p>
            <a:pPr lvl="2">
              <a:buFont typeface="Arial" charset="0"/>
              <a:buChar char="•"/>
              <a:defRPr/>
            </a:pPr>
            <a:r>
              <a:rPr lang="en-US" dirty="0" smtClean="0"/>
              <a:t>Specify a date range in using mm/dd/yyyy  OR mm-dd-yyy</a:t>
            </a:r>
          </a:p>
          <a:p>
            <a:pPr lvl="2">
              <a:buFont typeface="Arial" charset="0"/>
              <a:buChar char="•"/>
              <a:defRPr/>
            </a:pPr>
            <a:r>
              <a:rPr lang="en-US" dirty="0" smtClean="0"/>
              <a:t>Failure to use this format issues an alert</a:t>
            </a:r>
          </a:p>
          <a:p>
            <a:pPr lvl="2">
              <a:buFont typeface="Arial" charset="0"/>
              <a:buChar char="•"/>
              <a:defRPr/>
            </a:pPr>
            <a:r>
              <a:rPr lang="en-US" dirty="0" smtClean="0"/>
              <a:t>Date must fall within the selected school year</a:t>
            </a:r>
          </a:p>
          <a:p>
            <a:pPr lvl="2">
              <a:buFont typeface="Arial" charset="0"/>
              <a:buChar char="•"/>
              <a:defRPr/>
            </a:pPr>
            <a:endParaRPr lang="en-US" dirty="0"/>
          </a:p>
          <a:p>
            <a:pPr lvl="2">
              <a:buFont typeface="Arial" charset="0"/>
              <a:buChar char="•"/>
              <a:defRPr/>
            </a:pPr>
            <a:endParaRPr lang="en-US" dirty="0"/>
          </a:p>
        </p:txBody>
      </p:sp>
    </p:spTree>
    <p:extLst>
      <p:ext uri="{BB962C8B-B14F-4D97-AF65-F5344CB8AC3E}">
        <p14:creationId xmlns:p14="http://schemas.microsoft.com/office/powerpoint/2010/main" val="798964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prstTxWarp prst="textNoShape">
              <a:avLst/>
            </a:prstTxWarp>
          </a:bodyPr>
          <a:lstStyle/>
          <a:p>
            <a:r>
              <a:rPr lang="en-US" smtClean="0">
                <a:ea typeface="ＭＳ Ｐゴシック" pitchFamily="34" charset="-128"/>
              </a:rPr>
              <a:t>At Risk Report – Data to be Filled</a:t>
            </a:r>
          </a:p>
        </p:txBody>
      </p:sp>
      <p:sp>
        <p:nvSpPr>
          <p:cNvPr id="35842" name="Content Placeholder 2"/>
          <p:cNvSpPr>
            <a:spLocks noGrp="1"/>
          </p:cNvSpPr>
          <p:nvPr>
            <p:ph idx="1"/>
          </p:nvPr>
        </p:nvSpPr>
        <p:spPr/>
        <p:txBody>
          <a:bodyPr/>
          <a:lstStyle/>
          <a:p>
            <a:pPr marL="0" indent="0">
              <a:buFont typeface="Arial" pitchFamily="34" charset="0"/>
              <a:buNone/>
            </a:pPr>
            <a:r>
              <a:rPr lang="en-US" i="1" smtClean="0">
                <a:ea typeface="ＭＳ Ｐゴシック" pitchFamily="34" charset="-128"/>
              </a:rPr>
              <a:t>?</a:t>
            </a:r>
            <a:r>
              <a:rPr lang="en-US" smtClean="0">
                <a:ea typeface="ＭＳ Ｐゴシック" pitchFamily="34" charset="-128"/>
              </a:rPr>
              <a:t>  Use Attendance Report Query</a:t>
            </a:r>
          </a:p>
          <a:p>
            <a:pPr lvl="1"/>
            <a:r>
              <a:rPr lang="en-US" smtClean="0">
                <a:ea typeface="ＭＳ Ｐゴシック" pitchFamily="34" charset="-128"/>
              </a:rPr>
              <a:t>Enter minimum number of occurrences of selected attendance codes</a:t>
            </a:r>
          </a:p>
          <a:p>
            <a:pPr lvl="1"/>
            <a:endParaRPr lang="en-US" sz="1200" smtClean="0">
              <a:ea typeface="ＭＳ Ｐゴシック" pitchFamily="34" charset="-128"/>
            </a:endParaRPr>
          </a:p>
          <a:p>
            <a:pPr marL="0" indent="0">
              <a:buFont typeface="Arial" pitchFamily="34" charset="0"/>
              <a:buNone/>
            </a:pPr>
            <a:r>
              <a:rPr lang="en-US" i="1" smtClean="0">
                <a:ea typeface="ＭＳ Ｐゴシック" pitchFamily="34" charset="-128"/>
              </a:rPr>
              <a:t>?</a:t>
            </a:r>
            <a:r>
              <a:rPr lang="en-US" smtClean="0">
                <a:ea typeface="ＭＳ Ｐゴシック" pitchFamily="34" charset="-128"/>
              </a:rPr>
              <a:t> Use Grades Report Query</a:t>
            </a:r>
          </a:p>
          <a:p>
            <a:pPr lvl="1"/>
            <a:r>
              <a:rPr lang="en-US" smtClean="0">
                <a:ea typeface="ＭＳ Ｐゴシック" pitchFamily="34" charset="-128"/>
              </a:rPr>
              <a:t>Uses three Grade fields to query students for the report</a:t>
            </a:r>
          </a:p>
          <a:p>
            <a:pPr lvl="2"/>
            <a:r>
              <a:rPr lang="en-US" smtClean="0">
                <a:ea typeface="ＭＳ Ｐゴシック" pitchFamily="34" charset="-128"/>
              </a:rPr>
              <a:t>Select final grade type (Stored or Current)</a:t>
            </a:r>
          </a:p>
          <a:p>
            <a:pPr lvl="2"/>
            <a:r>
              <a:rPr lang="en-US" smtClean="0">
                <a:ea typeface="ＭＳ Ｐゴシック" pitchFamily="34" charset="-128"/>
              </a:rPr>
              <a:t>Minimum number of classes with failing grades</a:t>
            </a:r>
          </a:p>
          <a:p>
            <a:pPr marL="0" indent="0">
              <a:buFont typeface="Arial" pitchFamily="34" charset="0"/>
              <a:buNone/>
            </a:pPr>
            <a:endParaRPr lang="en-US" sz="1600" smtClean="0">
              <a:ea typeface="ＭＳ Ｐゴシック" pitchFamily="34" charset="-128"/>
            </a:endParaRPr>
          </a:p>
          <a:p>
            <a:pPr marL="0" indent="0">
              <a:buFont typeface="Arial" pitchFamily="34" charset="0"/>
              <a:buNone/>
            </a:pPr>
            <a:r>
              <a:rPr lang="en-US" i="1" smtClean="0">
                <a:ea typeface="ＭＳ Ｐゴシック" pitchFamily="34" charset="-128"/>
              </a:rPr>
              <a:t>?</a:t>
            </a:r>
            <a:r>
              <a:rPr lang="en-US" smtClean="0">
                <a:ea typeface="ＭＳ Ｐゴシック" pitchFamily="34" charset="-128"/>
              </a:rPr>
              <a:t> Use Discipline Report Query</a:t>
            </a:r>
          </a:p>
          <a:p>
            <a:pPr lvl="1"/>
            <a:r>
              <a:rPr lang="en-US" smtClean="0">
                <a:ea typeface="ＭＳ Ｐゴシック" pitchFamily="34" charset="-128"/>
              </a:rPr>
              <a:t>Discipline/incident check inn PowerSchool does NOT consider the PowerSchool discipline/incident functionality that NC will be using.  This section </a:t>
            </a:r>
            <a:r>
              <a:rPr lang="en-US" u="sng" smtClean="0">
                <a:ea typeface="ＭＳ Ｐゴシック" pitchFamily="34" charset="-128"/>
              </a:rPr>
              <a:t>should not </a:t>
            </a:r>
            <a:r>
              <a:rPr lang="en-US" smtClean="0">
                <a:ea typeface="ＭＳ Ｐゴシック" pitchFamily="34" charset="-128"/>
              </a:rPr>
              <a:t>be used at this time.</a:t>
            </a:r>
          </a:p>
        </p:txBody>
      </p:sp>
    </p:spTree>
    <p:extLst>
      <p:ext uri="{BB962C8B-B14F-4D97-AF65-F5344CB8AC3E}">
        <p14:creationId xmlns:p14="http://schemas.microsoft.com/office/powerpoint/2010/main" val="41672996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69263" cy="234950"/>
          </a:xfrm>
        </p:spPr>
        <p:txBody>
          <a:bodyPr>
            <a:normAutofit fontScale="90000"/>
          </a:bodyPr>
          <a:lstStyle/>
          <a:p>
            <a:pPr>
              <a:defRPr/>
            </a:pPr>
            <a:r>
              <a:rPr lang="en-US" dirty="0" smtClean="0"/>
              <a:t>\</a:t>
            </a:r>
            <a:endParaRPr lang="en-US" dirty="0"/>
          </a:p>
        </p:txBody>
      </p:sp>
      <p:pic>
        <p:nvPicPr>
          <p:cNvPr id="36866" name="Content Placeholder 3"/>
          <p:cNvPicPr>
            <a:picLocks noGrp="1"/>
          </p:cNvPicPr>
          <p:nvPr>
            <p:ph idx="1"/>
          </p:nvPr>
        </p:nvPicPr>
        <p:blipFill>
          <a:blip r:embed="rId2">
            <a:extLst>
              <a:ext uri="{28A0092B-C50C-407E-A947-70E740481C1C}">
                <a14:useLocalDpi xmlns:a14="http://schemas.microsoft.com/office/drawing/2010/main" val="0"/>
              </a:ext>
            </a:extLst>
          </a:blip>
          <a:srcRect t="12962" b="12962"/>
          <a:stretch>
            <a:fillRect/>
          </a:stretch>
        </p:blipFill>
        <p:spPr>
          <a:xfrm>
            <a:off x="0" y="376238"/>
            <a:ext cx="9144000" cy="6481762"/>
          </a:xfrm>
        </p:spPr>
      </p:pic>
    </p:spTree>
    <p:extLst>
      <p:ext uri="{BB962C8B-B14F-4D97-AF65-F5344CB8AC3E}">
        <p14:creationId xmlns:p14="http://schemas.microsoft.com/office/powerpoint/2010/main" val="15398400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6525"/>
          </a:xfrm>
        </p:spPr>
        <p:txBody>
          <a:bodyPr>
            <a:normAutofit fontScale="90000"/>
          </a:bodyPr>
          <a:lstStyle/>
          <a:p>
            <a:pPr>
              <a:defRPr/>
            </a:pPr>
            <a:endParaRPr lang="en-US" dirty="0"/>
          </a:p>
        </p:txBody>
      </p:sp>
      <p:pic>
        <p:nvPicPr>
          <p:cNvPr id="37890" name="Content Placeholder 3"/>
          <p:cNvPicPr>
            <a:picLocks noGrp="1"/>
          </p:cNvPicPr>
          <p:nvPr>
            <p:ph idx="1"/>
          </p:nvPr>
        </p:nvPicPr>
        <p:blipFill>
          <a:blip r:embed="rId2">
            <a:extLst>
              <a:ext uri="{28A0092B-C50C-407E-A947-70E740481C1C}">
                <a14:useLocalDpi xmlns:a14="http://schemas.microsoft.com/office/drawing/2010/main" val="0"/>
              </a:ext>
            </a:extLst>
          </a:blip>
          <a:srcRect t="12962" b="12962"/>
          <a:stretch>
            <a:fillRect/>
          </a:stretch>
        </p:blipFill>
        <p:spPr>
          <a:xfrm>
            <a:off x="166688" y="419100"/>
            <a:ext cx="8736012" cy="6154738"/>
          </a:xfrm>
        </p:spPr>
      </p:pic>
    </p:spTree>
    <p:extLst>
      <p:ext uri="{BB962C8B-B14F-4D97-AF65-F5344CB8AC3E}">
        <p14:creationId xmlns:p14="http://schemas.microsoft.com/office/powerpoint/2010/main" val="175429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Graduation Rate = 82.5%</a:t>
            </a:r>
            <a:endParaRPr lang="en-US" dirty="0"/>
          </a:p>
        </p:txBody>
      </p:sp>
      <p:sp>
        <p:nvSpPr>
          <p:cNvPr id="6" name="TextBox 5"/>
          <p:cNvSpPr txBox="1"/>
          <p:nvPr/>
        </p:nvSpPr>
        <p:spPr>
          <a:xfrm>
            <a:off x="981075" y="5848320"/>
            <a:ext cx="6953250" cy="261610"/>
          </a:xfrm>
          <a:prstGeom prst="rect">
            <a:avLst/>
          </a:prstGeom>
          <a:noFill/>
        </p:spPr>
        <p:txBody>
          <a:bodyPr wrap="square" rtlCol="0">
            <a:spAutoFit/>
          </a:bodyPr>
          <a:lstStyle/>
          <a:p>
            <a:pPr algn="ctr"/>
            <a:r>
              <a:rPr lang="en-US" sz="1100" dirty="0">
                <a:hlinkClick r:id="rId3"/>
              </a:rPr>
              <a:t>http://www.newsobserver.com/2013/08/08/3092325/nc-graduation-rate-rises-above.html</a:t>
            </a:r>
            <a:endParaRPr lang="en-US" sz="1100" dirty="0"/>
          </a:p>
        </p:txBody>
      </p:sp>
      <p:pic>
        <p:nvPicPr>
          <p:cNvPr id="8" name="Content Placeholder 7" descr="RALEIGH: NC high schools’ graduation rate rises above 82 percent, sets record | Education | NewsObserver.com - Google Chrome"/>
          <p:cNvPicPr>
            <a:picLocks noGrp="1" noChangeAspect="1"/>
          </p:cNvPicPr>
          <p:nvPr>
            <p:ph idx="1"/>
          </p:nvPr>
        </p:nvPicPr>
        <p:blipFill rotWithShape="1">
          <a:blip r:embed="rId4">
            <a:extLst>
              <a:ext uri="{28A0092B-C50C-407E-A947-70E740481C1C}">
                <a14:useLocalDpi xmlns:a14="http://schemas.microsoft.com/office/drawing/2010/main" val="0"/>
              </a:ext>
            </a:extLst>
          </a:blip>
          <a:srcRect l="11440" t="11459" r="15322" b="20000"/>
          <a:stretch/>
        </p:blipFill>
        <p:spPr>
          <a:xfrm>
            <a:off x="255526" y="1628775"/>
            <a:ext cx="8374964" cy="4219545"/>
          </a:xfrm>
        </p:spPr>
      </p:pic>
    </p:spTree>
    <p:extLst>
      <p:ext uri="{BB962C8B-B14F-4D97-AF65-F5344CB8AC3E}">
        <p14:creationId xmlns:p14="http://schemas.microsoft.com/office/powerpoint/2010/main" val="2240118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76300"/>
          </a:xfrm>
        </p:spPr>
        <p:txBody>
          <a:bodyPr/>
          <a:lstStyle/>
          <a:p>
            <a:pPr>
              <a:defRPr/>
            </a:pPr>
            <a:r>
              <a:rPr lang="en-US" dirty="0" smtClean="0"/>
              <a:t>At Risk Report</a:t>
            </a:r>
            <a:endParaRPr lang="en-US" dirty="0"/>
          </a:p>
        </p:txBody>
      </p:sp>
      <p:pic>
        <p:nvPicPr>
          <p:cNvPr id="38914" name="Content Placeholder 3" descr="AtRisk_Example-2.pdf"/>
          <p:cNvPicPr>
            <a:picLocks noGrp="1" noChangeAspect="1"/>
          </p:cNvPicPr>
          <p:nvPr>
            <p:ph idx="1"/>
          </p:nvPr>
        </p:nvPicPr>
        <p:blipFill>
          <a:blip r:embed="rId2">
            <a:extLst>
              <a:ext uri="{28A0092B-C50C-407E-A947-70E740481C1C}">
                <a14:useLocalDpi xmlns:a14="http://schemas.microsoft.com/office/drawing/2010/main" val="0"/>
              </a:ext>
            </a:extLst>
          </a:blip>
          <a:srcRect t="11656" b="11656"/>
          <a:stretch>
            <a:fillRect/>
          </a:stretch>
        </p:blipFill>
        <p:spPr>
          <a:xfrm>
            <a:off x="457200" y="1785938"/>
            <a:ext cx="8585200" cy="4691062"/>
          </a:xfrm>
        </p:spPr>
      </p:pic>
    </p:spTree>
    <p:extLst>
      <p:ext uri="{BB962C8B-B14F-4D97-AF65-F5344CB8AC3E}">
        <p14:creationId xmlns:p14="http://schemas.microsoft.com/office/powerpoint/2010/main" val="31789064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460375"/>
            <a:ext cx="7772400" cy="1004888"/>
          </a:xfrm>
        </p:spPr>
        <p:txBody>
          <a:bodyPr>
            <a:normAutofit fontScale="90000"/>
          </a:bodyPr>
          <a:lstStyle/>
          <a:p>
            <a:pPr algn="ctr" eaLnBrk="1" fontAlgn="auto" hangingPunct="1">
              <a:spcAft>
                <a:spcPts val="0"/>
              </a:spcAft>
              <a:defRPr/>
            </a:pPr>
            <a:r>
              <a:rPr lang="en-US" dirty="0" smtClean="0">
                <a:ea typeface="ヒラギノ角ゴ Pro W3" charset="0"/>
                <a:cs typeface="+mj-cs"/>
              </a:rPr>
              <a:t>NCWISE R</a:t>
            </a:r>
            <a:r>
              <a:rPr lang="en-US" cap="small" dirty="0" smtClean="0">
                <a:ea typeface="ヒラギノ角ゴ Pro W3" charset="0"/>
                <a:cs typeface="+mj-cs"/>
              </a:rPr>
              <a:t>eports</a:t>
            </a:r>
            <a:br>
              <a:rPr lang="en-US" cap="small" dirty="0" smtClean="0">
                <a:ea typeface="ヒラギノ角ゴ Pro W3" charset="0"/>
                <a:cs typeface="+mj-cs"/>
              </a:rPr>
            </a:br>
            <a:r>
              <a:rPr lang="en-US" sz="3100" cap="small" dirty="0" smtClean="0">
                <a:ea typeface="ヒラギノ角ゴ Pro W3" charset="0"/>
                <a:cs typeface="+mj-cs"/>
              </a:rPr>
              <a:t>Graduation Resiliency</a:t>
            </a:r>
            <a:endParaRPr lang="en-US" sz="3100" cap="small" dirty="0">
              <a:ea typeface="ヒラギノ角ゴ Pro W3" charset="0"/>
              <a:cs typeface="+mj-cs"/>
            </a:endParaRPr>
          </a:p>
        </p:txBody>
      </p:sp>
      <p:sp>
        <p:nvSpPr>
          <p:cNvPr id="26627" name="Rectangle 3"/>
          <p:cNvSpPr>
            <a:spLocks noGrp="1" noChangeArrowheads="1"/>
          </p:cNvSpPr>
          <p:nvPr>
            <p:ph type="body" idx="1"/>
          </p:nvPr>
        </p:nvSpPr>
        <p:spPr>
          <a:xfrm>
            <a:off x="685800" y="1231900"/>
            <a:ext cx="7772400" cy="4864100"/>
          </a:xfrm>
        </p:spPr>
        <p:txBody>
          <a:bodyPr rtlCol="0">
            <a:normAutofit fontScale="92500" lnSpcReduction="10000"/>
          </a:bodyPr>
          <a:lstStyle/>
          <a:p>
            <a:pPr marL="0" indent="0" eaLnBrk="1" fontAlgn="auto" hangingPunct="1">
              <a:spcAft>
                <a:spcPts val="0"/>
              </a:spcAft>
              <a:buFontTx/>
              <a:buNone/>
              <a:defRPr/>
            </a:pPr>
            <a:endParaRPr lang="en-US" sz="800" dirty="0">
              <a:ea typeface="ヒラギノ角ゴ Pro W3" charset="0"/>
              <a:cs typeface="+mn-cs"/>
            </a:endParaRPr>
          </a:p>
          <a:p>
            <a:pPr marL="0" indent="0" eaLnBrk="1" fontAlgn="auto" hangingPunct="1">
              <a:spcAft>
                <a:spcPts val="0"/>
              </a:spcAft>
              <a:buFont typeface="Arial" charset="0"/>
              <a:buNone/>
              <a:defRPr/>
            </a:pPr>
            <a:endParaRPr lang="en-US" sz="2600" dirty="0" smtClean="0">
              <a:ea typeface="ヒラギノ角ゴ Pro W3" charset="0"/>
              <a:cs typeface="+mn-cs"/>
            </a:endParaRPr>
          </a:p>
          <a:p>
            <a:pPr marL="0" indent="0" eaLnBrk="1" fontAlgn="auto" hangingPunct="1">
              <a:spcAft>
                <a:spcPts val="0"/>
              </a:spcAft>
              <a:buFont typeface="Arial" charset="0"/>
              <a:buNone/>
              <a:defRPr/>
            </a:pPr>
            <a:endParaRPr lang="en-US" sz="2600" dirty="0" smtClean="0">
              <a:ea typeface="ヒラギノ角ゴ Pro W3" charset="0"/>
              <a:cs typeface="+mn-cs"/>
            </a:endParaRPr>
          </a:p>
          <a:p>
            <a:pPr marL="182880" indent="-182880" eaLnBrk="1" fontAlgn="auto" hangingPunct="1">
              <a:spcAft>
                <a:spcPts val="0"/>
              </a:spcAft>
              <a:defRPr/>
            </a:pPr>
            <a:r>
              <a:rPr lang="en-US" sz="2600" dirty="0" smtClean="0">
                <a:ea typeface="ヒラギノ角ゴ Pro W3" charset="0"/>
                <a:cs typeface="+mn-cs"/>
              </a:rPr>
              <a:t>Reporting </a:t>
            </a:r>
            <a:r>
              <a:rPr lang="en-US" sz="2600" dirty="0">
                <a:ea typeface="ヒラギノ角ゴ Pro W3" charset="0"/>
                <a:cs typeface="+mn-cs"/>
              </a:rPr>
              <a:t>Hub </a:t>
            </a:r>
          </a:p>
          <a:p>
            <a:pPr lvl="1" indent="0" eaLnBrk="1" fontAlgn="auto" hangingPunct="1">
              <a:spcAft>
                <a:spcPts val="0"/>
              </a:spcAft>
              <a:buFontTx/>
              <a:buNone/>
              <a:defRPr/>
            </a:pPr>
            <a:r>
              <a:rPr lang="en-US" sz="2200" dirty="0" smtClean="0">
                <a:ea typeface="ヒラギノ角ゴ Pro W3" charset="0"/>
              </a:rPr>
              <a:t>Accessible </a:t>
            </a:r>
            <a:r>
              <a:rPr lang="en-US" sz="2200" dirty="0">
                <a:ea typeface="ヒラギノ角ゴ Pro W3" charset="0"/>
              </a:rPr>
              <a:t>to NC WISE </a:t>
            </a:r>
            <a:r>
              <a:rPr lang="en-US" sz="2200" dirty="0" smtClean="0">
                <a:ea typeface="ヒラギノ角ゴ Pro W3" charset="0"/>
              </a:rPr>
              <a:t>District/School </a:t>
            </a:r>
            <a:r>
              <a:rPr lang="en-US" sz="2200" dirty="0">
                <a:ea typeface="ヒラギノ角ゴ Pro W3" charset="0"/>
              </a:rPr>
              <a:t>Data </a:t>
            </a:r>
            <a:r>
              <a:rPr lang="en-US" sz="2200" dirty="0" smtClean="0">
                <a:ea typeface="ヒラギノ角ゴ Pro W3" charset="0"/>
              </a:rPr>
              <a:t>Managers</a:t>
            </a:r>
            <a:endParaRPr lang="en-US" sz="2200" dirty="0">
              <a:ea typeface="ヒラギノ角ゴ Pro W3" charset="0"/>
            </a:endParaRPr>
          </a:p>
          <a:p>
            <a:pPr lvl="1" indent="0" eaLnBrk="1" fontAlgn="auto" hangingPunct="1">
              <a:spcAft>
                <a:spcPts val="0"/>
              </a:spcAft>
              <a:buFontTx/>
              <a:buNone/>
              <a:defRPr/>
            </a:pPr>
            <a:endParaRPr lang="en-US" sz="2200" dirty="0" smtClean="0">
              <a:ea typeface="ヒラギノ角ゴ Pro W3" charset="0"/>
            </a:endParaRPr>
          </a:p>
          <a:p>
            <a:pPr marL="182880" indent="-182880" eaLnBrk="1" fontAlgn="auto" hangingPunct="1">
              <a:spcAft>
                <a:spcPts val="0"/>
              </a:spcAft>
              <a:defRPr/>
            </a:pPr>
            <a:r>
              <a:rPr lang="en-US" sz="2600" dirty="0">
                <a:ea typeface="ヒラギノ角ゴ Pro W3" charset="0"/>
                <a:cs typeface="+mn-cs"/>
              </a:rPr>
              <a:t>Four reports available on NCWISE Reporting Hub</a:t>
            </a:r>
          </a:p>
          <a:p>
            <a:pPr lvl="1" indent="-182880" eaLnBrk="1" fontAlgn="auto" hangingPunct="1">
              <a:spcAft>
                <a:spcPts val="0"/>
              </a:spcAft>
              <a:defRPr/>
            </a:pPr>
            <a:r>
              <a:rPr lang="en-US" sz="2200" dirty="0">
                <a:ea typeface="ヒラギノ角ゴ Pro W3" charset="0"/>
              </a:rPr>
              <a:t>9</a:t>
            </a:r>
            <a:r>
              <a:rPr lang="en-US" sz="2200" baseline="30000" dirty="0">
                <a:ea typeface="ヒラギノ角ゴ Pro W3" charset="0"/>
              </a:rPr>
              <a:t>th</a:t>
            </a:r>
            <a:r>
              <a:rPr lang="en-US" sz="2200" dirty="0">
                <a:ea typeface="ヒラギノ角ゴ Pro W3" charset="0"/>
              </a:rPr>
              <a:t> Grade Dropout Early Warning Report	             </a:t>
            </a:r>
          </a:p>
          <a:p>
            <a:pPr lvl="1" indent="-182880" eaLnBrk="1" fontAlgn="auto" hangingPunct="1">
              <a:spcAft>
                <a:spcPts val="0"/>
              </a:spcAft>
              <a:defRPr/>
            </a:pPr>
            <a:r>
              <a:rPr lang="en-US" sz="2200" dirty="0">
                <a:ea typeface="ヒラギノ角ゴ Pro W3" charset="0"/>
              </a:rPr>
              <a:t>10</a:t>
            </a:r>
            <a:r>
              <a:rPr lang="en-US" sz="2200" baseline="30000" dirty="0">
                <a:ea typeface="ヒラギノ角ゴ Pro W3" charset="0"/>
              </a:rPr>
              <a:t>th</a:t>
            </a:r>
            <a:r>
              <a:rPr lang="en-US" sz="2200" dirty="0">
                <a:ea typeface="ヒラギノ角ゴ Pro W3" charset="0"/>
              </a:rPr>
              <a:t> Grade Dropout Early Warning Report</a:t>
            </a:r>
          </a:p>
          <a:p>
            <a:pPr lvl="1" indent="-182880" eaLnBrk="1" fontAlgn="auto" hangingPunct="1">
              <a:spcAft>
                <a:spcPts val="0"/>
              </a:spcAft>
              <a:defRPr/>
            </a:pPr>
            <a:r>
              <a:rPr lang="en-US" sz="2200" dirty="0">
                <a:ea typeface="ヒラギノ角ゴ Pro W3" charset="0"/>
              </a:rPr>
              <a:t>11</a:t>
            </a:r>
            <a:r>
              <a:rPr lang="en-US" sz="2200" baseline="30000" dirty="0">
                <a:ea typeface="ヒラギノ角ゴ Pro W3" charset="0"/>
              </a:rPr>
              <a:t>th</a:t>
            </a:r>
            <a:r>
              <a:rPr lang="en-US" sz="2200" dirty="0">
                <a:ea typeface="ヒラギノ角ゴ Pro W3" charset="0"/>
              </a:rPr>
              <a:t> Grade Dropout Early Warning Report</a:t>
            </a:r>
          </a:p>
          <a:p>
            <a:pPr lvl="1" indent="-182880" eaLnBrk="1" fontAlgn="auto" hangingPunct="1">
              <a:spcAft>
                <a:spcPts val="0"/>
              </a:spcAft>
              <a:defRPr/>
            </a:pPr>
            <a:r>
              <a:rPr lang="en-US" sz="2200" dirty="0">
                <a:ea typeface="ヒラギノ角ゴ Pro W3" charset="0"/>
              </a:rPr>
              <a:t>12</a:t>
            </a:r>
            <a:r>
              <a:rPr lang="en-US" sz="2200" baseline="30000" dirty="0">
                <a:ea typeface="ヒラギノ角ゴ Pro W3" charset="0"/>
              </a:rPr>
              <a:t>th</a:t>
            </a:r>
            <a:r>
              <a:rPr lang="en-US" sz="2200" dirty="0">
                <a:ea typeface="ヒラギノ角ゴ Pro W3" charset="0"/>
              </a:rPr>
              <a:t> Grade Dropout Early Warning </a:t>
            </a:r>
            <a:r>
              <a:rPr lang="en-US" sz="2200" dirty="0" smtClean="0">
                <a:ea typeface="ヒラギノ角ゴ Pro W3" charset="0"/>
              </a:rPr>
              <a:t>Report</a:t>
            </a:r>
          </a:p>
          <a:p>
            <a:pPr marL="274320" lvl="1" indent="0" eaLnBrk="1" fontAlgn="auto" hangingPunct="1">
              <a:spcAft>
                <a:spcPts val="0"/>
              </a:spcAft>
              <a:buFont typeface="Arial" charset="0"/>
              <a:buNone/>
              <a:defRPr/>
            </a:pPr>
            <a:endParaRPr lang="en-US" sz="2200" dirty="0">
              <a:ea typeface="ヒラギノ角ゴ Pro W3" charset="0"/>
            </a:endParaRPr>
          </a:p>
          <a:p>
            <a:pPr marL="182880" indent="-182880" eaLnBrk="1" fontAlgn="auto" hangingPunct="1">
              <a:spcAft>
                <a:spcPts val="0"/>
              </a:spcAft>
              <a:buFontTx/>
              <a:buNone/>
              <a:defRPr/>
            </a:pPr>
            <a:r>
              <a:rPr lang="en-US" dirty="0" smtClean="0">
                <a:ea typeface="ヒラギノ角ゴ Pro W3" charset="0"/>
                <a:cs typeface="+mn-cs"/>
              </a:rPr>
              <a:t> </a:t>
            </a:r>
            <a:endParaRPr lang="en-US" sz="2000" dirty="0">
              <a:ea typeface="ヒラギノ角ゴ Pro W3" charset="0"/>
              <a:cs typeface="+mn-cs"/>
            </a:endParaRPr>
          </a:p>
          <a:p>
            <a:pPr lvl="1" indent="-182880" eaLnBrk="1" fontAlgn="auto" hangingPunct="1">
              <a:spcAft>
                <a:spcPts val="0"/>
              </a:spcAft>
              <a:defRPr/>
            </a:pPr>
            <a:endParaRPr lang="en-US" dirty="0">
              <a:ea typeface="ヒラギノ角ゴ Pro W3" charset="0"/>
            </a:endParaRPr>
          </a:p>
          <a:p>
            <a:pPr lvl="1" indent="-182880" eaLnBrk="1" fontAlgn="auto" hangingPunct="1">
              <a:spcAft>
                <a:spcPts val="0"/>
              </a:spcAft>
              <a:defRPr/>
            </a:pPr>
            <a:endParaRPr lang="en-US" dirty="0">
              <a:ea typeface="ヒラギノ角ゴ Pro W3" charset="0"/>
            </a:endParaRPr>
          </a:p>
        </p:txBody>
      </p:sp>
    </p:spTree>
    <p:extLst>
      <p:ext uri="{BB962C8B-B14F-4D97-AF65-F5344CB8AC3E}">
        <p14:creationId xmlns:p14="http://schemas.microsoft.com/office/powerpoint/2010/main" val="29916727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wrap="square" numCol="1" anchorCtr="0" compatLnSpc="1">
            <a:prstTxWarp prst="textNoShape">
              <a:avLst/>
            </a:prstTxWarp>
            <a:normAutofit fontScale="90000"/>
          </a:bodyPr>
          <a:lstStyle/>
          <a:p>
            <a:pPr algn="ctr" eaLnBrk="1" hangingPunct="1"/>
            <a:r>
              <a:rPr lang="en-US" sz="3200" smtClean="0">
                <a:ea typeface="ヒラギノ角ゴ Pro W3" charset="-128"/>
              </a:rPr>
              <a:t/>
            </a:r>
            <a:br>
              <a:rPr lang="en-US" sz="3200" smtClean="0">
                <a:ea typeface="ヒラギノ角ゴ Pro W3" charset="-128"/>
              </a:rPr>
            </a:br>
            <a:r>
              <a:rPr lang="en-US" sz="3200" smtClean="0">
                <a:ea typeface="ヒラギノ角ゴ Pro W3" charset="-128"/>
              </a:rPr>
              <a:t>NCWISE REPORTS</a:t>
            </a:r>
            <a:br>
              <a:rPr lang="en-US" sz="3200" smtClean="0">
                <a:ea typeface="ヒラギノ角ゴ Pro W3" charset="-128"/>
              </a:rPr>
            </a:br>
            <a:r>
              <a:rPr lang="en-US" sz="2000" i="1" smtClean="0">
                <a:ea typeface="ヒラギノ角ゴ Pro W3" charset="-128"/>
              </a:rPr>
              <a:t>(continued)</a:t>
            </a:r>
          </a:p>
        </p:txBody>
      </p:sp>
      <p:sp>
        <p:nvSpPr>
          <p:cNvPr id="25602" name="Rectangle 3"/>
          <p:cNvSpPr>
            <a:spLocks noGrp="1" noChangeArrowheads="1"/>
          </p:cNvSpPr>
          <p:nvPr>
            <p:ph type="body" idx="1"/>
          </p:nvPr>
        </p:nvSpPr>
        <p:spPr/>
        <p:txBody>
          <a:bodyPr>
            <a:normAutofit/>
          </a:bodyPr>
          <a:lstStyle/>
          <a:p>
            <a:pPr eaLnBrk="1" hangingPunct="1"/>
            <a:endParaRPr lang="en-US" smtClean="0">
              <a:ea typeface="ヒラギノ角ゴ Pro W3" charset="-128"/>
            </a:endParaRPr>
          </a:p>
          <a:p>
            <a:pPr eaLnBrk="1" hangingPunct="1">
              <a:buFont typeface="Arial" pitchFamily="34" charset="0"/>
              <a:buNone/>
            </a:pPr>
            <a:endParaRPr lang="en-US" sz="1000" smtClean="0">
              <a:ea typeface="ヒラギノ角ゴ Pro W3" charset="-128"/>
            </a:endParaRPr>
          </a:p>
          <a:p>
            <a:pPr eaLnBrk="1" hangingPunct="1"/>
            <a:r>
              <a:rPr lang="en-US" smtClean="0">
                <a:ea typeface="ヒラギノ角ゴ Pro W3" charset="-128"/>
              </a:rPr>
              <a:t>Designed for availability just prior to the start of school allowing counselors to identify the </a:t>
            </a:r>
            <a:r>
              <a:rPr lang="ja-JP" altLang="en-US" smtClean="0">
                <a:ea typeface="ヒラギノ角ゴ Pro W3" charset="-128"/>
              </a:rPr>
              <a:t>“</a:t>
            </a:r>
            <a:r>
              <a:rPr lang="en-US" altLang="ja-JP" smtClean="0">
                <a:ea typeface="ヒラギノ角ゴ Pro W3" charset="-128"/>
              </a:rPr>
              <a:t>at risk</a:t>
            </a:r>
            <a:r>
              <a:rPr lang="ja-JP" altLang="en-US" smtClean="0">
                <a:ea typeface="ヒラギノ角ゴ Pro W3" charset="-128"/>
              </a:rPr>
              <a:t>”</a:t>
            </a:r>
            <a:r>
              <a:rPr lang="en-US" altLang="ja-JP" smtClean="0">
                <a:ea typeface="ヒラギノ角ゴ Pro W3" charset="-128"/>
              </a:rPr>
              <a:t> students.</a:t>
            </a:r>
          </a:p>
          <a:p>
            <a:pPr eaLnBrk="1" hangingPunct="1"/>
            <a:endParaRPr lang="en-US" sz="800" smtClean="0">
              <a:ea typeface="ヒラギノ角ゴ Pro W3" charset="-128"/>
            </a:endParaRPr>
          </a:p>
          <a:p>
            <a:pPr eaLnBrk="1" hangingPunct="1"/>
            <a:endParaRPr lang="en-US" sz="800" smtClean="0">
              <a:ea typeface="ヒラギノ角ゴ Pro W3" charset="-128"/>
            </a:endParaRPr>
          </a:p>
          <a:p>
            <a:pPr eaLnBrk="1" hangingPunct="1"/>
            <a:endParaRPr lang="en-US" sz="800" smtClean="0">
              <a:ea typeface="ヒラギノ角ゴ Pro W3" charset="-128"/>
            </a:endParaRPr>
          </a:p>
          <a:p>
            <a:pPr eaLnBrk="1" hangingPunct="1"/>
            <a:r>
              <a:rPr lang="en-US" smtClean="0">
                <a:ea typeface="ヒラギノ角ゴ Pro W3" charset="-128"/>
              </a:rPr>
              <a:t>Analyze the student</a:t>
            </a:r>
            <a:r>
              <a:rPr lang="ja-JP" altLang="en-US" smtClean="0">
                <a:ea typeface="ヒラギノ角ゴ Pro W3" charset="-128"/>
              </a:rPr>
              <a:t>’</a:t>
            </a:r>
            <a:r>
              <a:rPr lang="en-US" altLang="ja-JP" smtClean="0">
                <a:ea typeface="ヒラギノ角ゴ Pro W3" charset="-128"/>
              </a:rPr>
              <a:t>s historical data.</a:t>
            </a:r>
            <a:endParaRPr lang="en-US" altLang="ja-JP" sz="800" smtClean="0">
              <a:ea typeface="ヒラギノ角ゴ Pro W3" charset="-128"/>
            </a:endParaRPr>
          </a:p>
          <a:p>
            <a:pPr eaLnBrk="1" hangingPunct="1">
              <a:buFontTx/>
              <a:buNone/>
            </a:pPr>
            <a:endParaRPr lang="en-US" sz="800" smtClean="0">
              <a:ea typeface="ヒラギノ角ゴ Pro W3" charset="-128"/>
            </a:endParaRPr>
          </a:p>
          <a:p>
            <a:pPr eaLnBrk="1" hangingPunct="1">
              <a:buFontTx/>
              <a:buNone/>
            </a:pPr>
            <a:endParaRPr lang="en-US" sz="800" smtClean="0">
              <a:ea typeface="ヒラギノ角ゴ Pro W3" charset="-128"/>
            </a:endParaRPr>
          </a:p>
          <a:p>
            <a:pPr eaLnBrk="1" hangingPunct="1">
              <a:buFontTx/>
              <a:buNone/>
            </a:pPr>
            <a:endParaRPr lang="en-US" sz="800" smtClean="0">
              <a:ea typeface="ヒラギノ角ゴ Pro W3" charset="-128"/>
            </a:endParaRPr>
          </a:p>
          <a:p>
            <a:pPr eaLnBrk="1" hangingPunct="1">
              <a:buFontTx/>
              <a:buNone/>
            </a:pPr>
            <a:endParaRPr lang="en-US" sz="800" smtClean="0">
              <a:ea typeface="ヒラギノ角ゴ Pro W3" charset="-128"/>
            </a:endParaRPr>
          </a:p>
          <a:p>
            <a:pPr eaLnBrk="1" hangingPunct="1"/>
            <a:r>
              <a:rPr lang="en-US" smtClean="0">
                <a:ea typeface="ヒラギノ角ゴ Pro W3" charset="-128"/>
              </a:rPr>
              <a:t>Executed at the beginning of school year for identification of individual student issues.</a:t>
            </a:r>
          </a:p>
          <a:p>
            <a:pPr eaLnBrk="1" hangingPunct="1">
              <a:buFontTx/>
              <a:buNone/>
            </a:pPr>
            <a:endParaRPr lang="en-US" sz="800" smtClean="0">
              <a:ea typeface="ヒラギノ角ゴ Pro W3" charset="-128"/>
            </a:endParaRPr>
          </a:p>
          <a:p>
            <a:pPr eaLnBrk="1" hangingPunct="1">
              <a:buFontTx/>
              <a:buNone/>
            </a:pPr>
            <a:endParaRPr lang="en-US" sz="800" smtClean="0">
              <a:ea typeface="ヒラギノ角ゴ Pro W3" charset="-128"/>
            </a:endParaRPr>
          </a:p>
          <a:p>
            <a:pPr eaLnBrk="1" hangingPunct="1">
              <a:buFont typeface="Arial" pitchFamily="34" charset="0"/>
              <a:buNone/>
            </a:pPr>
            <a:endParaRPr lang="en-US" smtClean="0">
              <a:ea typeface="ヒラギノ角ゴ Pro W3" charset="-128"/>
            </a:endParaRPr>
          </a:p>
          <a:p>
            <a:pPr eaLnBrk="1" hangingPunct="1"/>
            <a:endParaRPr lang="en-US" smtClean="0">
              <a:ea typeface="ヒラギノ角ゴ Pro W3" charset="-128"/>
            </a:endParaRPr>
          </a:p>
          <a:p>
            <a:pPr eaLnBrk="1" hangingPunct="1"/>
            <a:endParaRPr lang="en-US" smtClean="0">
              <a:ea typeface="ヒラギノ角ゴ Pro W3" charset="-128"/>
            </a:endParaRPr>
          </a:p>
        </p:txBody>
      </p:sp>
    </p:spTree>
    <p:extLst>
      <p:ext uri="{BB962C8B-B14F-4D97-AF65-F5344CB8AC3E}">
        <p14:creationId xmlns:p14="http://schemas.microsoft.com/office/powerpoint/2010/main" val="10515900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i="1" dirty="0" smtClean="0">
                <a:ea typeface="+mj-ea"/>
                <a:cs typeface="+mj-cs"/>
              </a:rPr>
              <a:t>GR</a:t>
            </a:r>
            <a:r>
              <a:rPr lang="en-US" dirty="0" smtClean="0">
                <a:ea typeface="+mj-ea"/>
                <a:cs typeface="+mj-cs"/>
              </a:rPr>
              <a:t> Risk Indicators</a:t>
            </a:r>
            <a:endParaRPr lang="en-US" dirty="0">
              <a:ea typeface="+mj-ea"/>
              <a:cs typeface="+mj-cs"/>
            </a:endParaRPr>
          </a:p>
        </p:txBody>
      </p:sp>
      <p:sp>
        <p:nvSpPr>
          <p:cNvPr id="3" name="Content Placeholder 2"/>
          <p:cNvSpPr>
            <a:spLocks noGrp="1"/>
          </p:cNvSpPr>
          <p:nvPr>
            <p:ph idx="1"/>
          </p:nvPr>
        </p:nvSpPr>
        <p:spPr/>
        <p:txBody>
          <a:bodyPr rtlCol="0">
            <a:normAutofit/>
          </a:bodyPr>
          <a:lstStyle/>
          <a:p>
            <a:pPr marL="182880" indent="-182880" eaLnBrk="1" fontAlgn="auto" hangingPunct="1">
              <a:spcAft>
                <a:spcPts val="0"/>
              </a:spcAft>
              <a:defRPr/>
            </a:pPr>
            <a:r>
              <a:rPr lang="en-US" dirty="0" smtClean="0">
                <a:ea typeface="+mn-ea"/>
                <a:cs typeface="+mn-cs"/>
              </a:rPr>
              <a:t>Attendance through middle/high school</a:t>
            </a:r>
          </a:p>
          <a:p>
            <a:pPr marL="0" indent="0" eaLnBrk="1" fontAlgn="auto" hangingPunct="1">
              <a:spcAft>
                <a:spcPts val="0"/>
              </a:spcAft>
              <a:buFont typeface="Arial" pitchFamily="34" charset="0"/>
              <a:buNone/>
              <a:defRPr/>
            </a:pPr>
            <a:endParaRPr lang="en-US" sz="1100" dirty="0" smtClean="0">
              <a:ea typeface="+mn-ea"/>
              <a:cs typeface="+mn-cs"/>
            </a:endParaRPr>
          </a:p>
          <a:p>
            <a:pPr marL="182880" indent="-182880" eaLnBrk="1" fontAlgn="auto" hangingPunct="1">
              <a:spcAft>
                <a:spcPts val="0"/>
              </a:spcAft>
              <a:defRPr/>
            </a:pPr>
            <a:r>
              <a:rPr lang="en-US" dirty="0" smtClean="0">
                <a:ea typeface="+mn-ea"/>
                <a:cs typeface="+mn-cs"/>
              </a:rPr>
              <a:t>Final course marks in key elementary/middle school courses</a:t>
            </a:r>
          </a:p>
          <a:p>
            <a:pPr marL="0" indent="0" eaLnBrk="1" fontAlgn="auto" hangingPunct="1">
              <a:spcAft>
                <a:spcPts val="0"/>
              </a:spcAft>
              <a:buFont typeface="Arial" pitchFamily="34" charset="0"/>
              <a:buNone/>
              <a:defRPr/>
            </a:pPr>
            <a:endParaRPr lang="en-US" sz="800" dirty="0" smtClean="0">
              <a:ea typeface="+mn-ea"/>
              <a:cs typeface="+mn-cs"/>
            </a:endParaRPr>
          </a:p>
          <a:p>
            <a:pPr marL="182880" indent="-182880" eaLnBrk="1" fontAlgn="auto" hangingPunct="1">
              <a:spcAft>
                <a:spcPts val="0"/>
              </a:spcAft>
              <a:defRPr/>
            </a:pPr>
            <a:r>
              <a:rPr lang="en-US" dirty="0" smtClean="0">
                <a:ea typeface="+mn-ea"/>
                <a:cs typeface="+mn-cs"/>
              </a:rPr>
              <a:t>Successful completion of high school courses essential to graduation within an appropriate timeframe, as indicated by state assessments</a:t>
            </a:r>
          </a:p>
          <a:p>
            <a:pPr marL="0" indent="0" eaLnBrk="1" fontAlgn="auto" hangingPunct="1">
              <a:spcAft>
                <a:spcPts val="0"/>
              </a:spcAft>
              <a:buFont typeface="Arial" pitchFamily="34" charset="0"/>
              <a:buNone/>
              <a:defRPr/>
            </a:pPr>
            <a:endParaRPr lang="en-US" sz="900" dirty="0" smtClean="0">
              <a:ea typeface="+mn-ea"/>
              <a:cs typeface="+mn-cs"/>
            </a:endParaRPr>
          </a:p>
          <a:p>
            <a:pPr marL="182880" indent="-182880" eaLnBrk="1" fontAlgn="auto" hangingPunct="1">
              <a:spcAft>
                <a:spcPts val="0"/>
              </a:spcAft>
              <a:defRPr/>
            </a:pPr>
            <a:r>
              <a:rPr lang="en-US" dirty="0" smtClean="0">
                <a:ea typeface="+mn-ea"/>
                <a:cs typeface="+mn-cs"/>
              </a:rPr>
              <a:t>Cumulative credits earned in each high school year</a:t>
            </a:r>
          </a:p>
          <a:p>
            <a:pPr marL="0" indent="0" eaLnBrk="1" fontAlgn="auto" hangingPunct="1">
              <a:spcAft>
                <a:spcPts val="0"/>
              </a:spcAft>
              <a:buFont typeface="Arial" pitchFamily="34" charset="0"/>
              <a:buNone/>
              <a:defRPr/>
            </a:pPr>
            <a:endParaRPr lang="en-US" sz="800" dirty="0" smtClean="0">
              <a:ea typeface="+mn-ea"/>
              <a:cs typeface="+mn-cs"/>
            </a:endParaRPr>
          </a:p>
          <a:p>
            <a:pPr marL="182880" indent="-182880" eaLnBrk="1" fontAlgn="auto" hangingPunct="1">
              <a:spcAft>
                <a:spcPts val="0"/>
              </a:spcAft>
              <a:defRPr/>
            </a:pPr>
            <a:r>
              <a:rPr lang="en-US" dirty="0" smtClean="0">
                <a:ea typeface="+mn-ea"/>
                <a:cs typeface="+mn-cs"/>
              </a:rPr>
              <a:t>Continuous cumulative grade point average</a:t>
            </a:r>
          </a:p>
        </p:txBody>
      </p:sp>
    </p:spTree>
    <p:extLst>
      <p:ext uri="{BB962C8B-B14F-4D97-AF65-F5344CB8AC3E}">
        <p14:creationId xmlns:p14="http://schemas.microsoft.com/office/powerpoint/2010/main" val="14085527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Risk Criteria</a:t>
            </a:r>
            <a:endParaRPr lang="en-US" dirty="0">
              <a:ea typeface="+mj-ea"/>
              <a:cs typeface="+mj-cs"/>
            </a:endParaRPr>
          </a:p>
        </p:txBody>
      </p:sp>
      <p:sp>
        <p:nvSpPr>
          <p:cNvPr id="3" name="Content Placeholder 2"/>
          <p:cNvSpPr>
            <a:spLocks noGrp="1"/>
          </p:cNvSpPr>
          <p:nvPr>
            <p:ph idx="1"/>
          </p:nvPr>
        </p:nvSpPr>
        <p:spPr/>
        <p:txBody>
          <a:bodyPr rtlCol="0">
            <a:normAutofit/>
          </a:bodyPr>
          <a:lstStyle/>
          <a:p>
            <a:pPr marL="0" indent="0" eaLnBrk="1" fontAlgn="auto" hangingPunct="1">
              <a:spcAft>
                <a:spcPts val="0"/>
              </a:spcAft>
              <a:buFont typeface="Arial" pitchFamily="34" charset="0"/>
              <a:buNone/>
              <a:defRPr/>
            </a:pPr>
            <a:r>
              <a:rPr lang="en-US" b="1" dirty="0" smtClean="0">
                <a:ea typeface="+mn-ea"/>
                <a:cs typeface="+mn-cs"/>
              </a:rPr>
              <a:t>Ninth </a:t>
            </a:r>
            <a:r>
              <a:rPr lang="en-US" b="1" dirty="0">
                <a:ea typeface="+mn-ea"/>
                <a:cs typeface="+mn-cs"/>
              </a:rPr>
              <a:t>grade report</a:t>
            </a:r>
          </a:p>
          <a:p>
            <a:pPr marL="0" indent="0" eaLnBrk="1" fontAlgn="auto" hangingPunct="1">
              <a:spcAft>
                <a:spcPts val="0"/>
              </a:spcAft>
              <a:buFont typeface="Arial" pitchFamily="34" charset="0"/>
              <a:buNone/>
              <a:defRPr/>
            </a:pPr>
            <a:endParaRPr lang="en-US" sz="1200" b="1" dirty="0">
              <a:ea typeface="+mn-ea"/>
              <a:cs typeface="+mn-cs"/>
            </a:endParaRPr>
          </a:p>
          <a:p>
            <a:pPr marL="182880" indent="-182880" eaLnBrk="1" fontAlgn="auto" hangingPunct="1">
              <a:spcAft>
                <a:spcPts val="0"/>
              </a:spcAft>
              <a:defRPr/>
            </a:pPr>
            <a:r>
              <a:rPr lang="en-US" b="1" dirty="0" smtClean="0">
                <a:ea typeface="+mn-ea"/>
                <a:cs typeface="+mn-cs"/>
              </a:rPr>
              <a:t>Final </a:t>
            </a:r>
            <a:r>
              <a:rPr lang="en-US" b="1" dirty="0">
                <a:ea typeface="+mn-ea"/>
                <a:cs typeface="+mn-cs"/>
              </a:rPr>
              <a:t>grade </a:t>
            </a:r>
            <a:r>
              <a:rPr lang="en-US" dirty="0">
                <a:ea typeface="+mn-ea"/>
                <a:cs typeface="+mn-cs"/>
              </a:rPr>
              <a:t>for </a:t>
            </a:r>
            <a:r>
              <a:rPr lang="en-US" b="1" dirty="0">
                <a:ea typeface="+mn-ea"/>
                <a:cs typeface="+mn-cs"/>
              </a:rPr>
              <a:t>standard required Math </a:t>
            </a:r>
            <a:r>
              <a:rPr lang="en-US" dirty="0">
                <a:ea typeface="+mn-ea"/>
                <a:cs typeface="+mn-cs"/>
              </a:rPr>
              <a:t>course (grades 6,7,8) &lt; C</a:t>
            </a:r>
          </a:p>
          <a:p>
            <a:pPr marL="182880" indent="-182880" eaLnBrk="1" fontAlgn="auto" hangingPunct="1">
              <a:spcAft>
                <a:spcPts val="0"/>
              </a:spcAft>
              <a:defRPr/>
            </a:pPr>
            <a:r>
              <a:rPr lang="en-US" b="1" dirty="0" smtClean="0">
                <a:ea typeface="+mn-ea"/>
                <a:cs typeface="+mn-cs"/>
              </a:rPr>
              <a:t>Final </a:t>
            </a:r>
            <a:r>
              <a:rPr lang="en-US" b="1" dirty="0">
                <a:ea typeface="+mn-ea"/>
                <a:cs typeface="+mn-cs"/>
              </a:rPr>
              <a:t>grade </a:t>
            </a:r>
            <a:r>
              <a:rPr lang="en-US" dirty="0">
                <a:ea typeface="+mn-ea"/>
                <a:cs typeface="+mn-cs"/>
              </a:rPr>
              <a:t>for </a:t>
            </a:r>
            <a:r>
              <a:rPr lang="en-US" b="1" dirty="0">
                <a:ea typeface="+mn-ea"/>
                <a:cs typeface="+mn-cs"/>
              </a:rPr>
              <a:t>standard required English </a:t>
            </a:r>
            <a:r>
              <a:rPr lang="en-US" dirty="0">
                <a:ea typeface="+mn-ea"/>
                <a:cs typeface="+mn-cs"/>
              </a:rPr>
              <a:t>course (grades 6,7,8) &lt; C</a:t>
            </a:r>
          </a:p>
          <a:p>
            <a:pPr marL="0" indent="0" eaLnBrk="1" fontAlgn="auto" hangingPunct="1">
              <a:spcAft>
                <a:spcPts val="0"/>
              </a:spcAft>
              <a:buFont typeface="Arial" pitchFamily="34" charset="0"/>
              <a:buNone/>
              <a:defRPr/>
            </a:pPr>
            <a:endParaRPr lang="en-US" b="1" dirty="0" smtClean="0">
              <a:ea typeface="+mn-ea"/>
              <a:cs typeface="+mn-cs"/>
            </a:endParaRPr>
          </a:p>
          <a:p>
            <a:pPr marL="0" indent="0" eaLnBrk="1" fontAlgn="auto" hangingPunct="1">
              <a:spcAft>
                <a:spcPts val="0"/>
              </a:spcAft>
              <a:buFont typeface="Arial" pitchFamily="34" charset="0"/>
              <a:buNone/>
              <a:defRPr/>
            </a:pPr>
            <a:r>
              <a:rPr lang="en-US" b="1" dirty="0" smtClean="0">
                <a:ea typeface="+mn-ea"/>
                <a:cs typeface="+mn-cs"/>
              </a:rPr>
              <a:t>All </a:t>
            </a:r>
            <a:r>
              <a:rPr lang="en-US" b="1" dirty="0">
                <a:ea typeface="+mn-ea"/>
                <a:cs typeface="+mn-cs"/>
              </a:rPr>
              <a:t>reports</a:t>
            </a:r>
          </a:p>
          <a:p>
            <a:pPr marL="182880" indent="-182880" eaLnBrk="1" fontAlgn="auto" hangingPunct="1">
              <a:spcAft>
                <a:spcPts val="0"/>
              </a:spcAft>
              <a:defRPr/>
            </a:pPr>
            <a:r>
              <a:rPr lang="en-US" b="1" dirty="0" smtClean="0">
                <a:ea typeface="+mn-ea"/>
                <a:cs typeface="+mn-cs"/>
              </a:rPr>
              <a:t>Total </a:t>
            </a:r>
            <a:r>
              <a:rPr lang="en-US" b="1" dirty="0">
                <a:ea typeface="+mn-ea"/>
                <a:cs typeface="+mn-cs"/>
              </a:rPr>
              <a:t>daily absences, in any one </a:t>
            </a:r>
            <a:r>
              <a:rPr lang="en-US" dirty="0">
                <a:ea typeface="+mn-ea"/>
                <a:cs typeface="+mn-cs"/>
              </a:rPr>
              <a:t>school year</a:t>
            </a:r>
            <a:r>
              <a:rPr lang="en-US" b="1" dirty="0">
                <a:ea typeface="+mn-ea"/>
                <a:cs typeface="+mn-cs"/>
              </a:rPr>
              <a:t>, exceed 5 daily absences</a:t>
            </a:r>
            <a:endParaRPr lang="en-US" dirty="0">
              <a:ea typeface="+mn-ea"/>
              <a:cs typeface="+mn-cs"/>
            </a:endParaRPr>
          </a:p>
        </p:txBody>
      </p:sp>
    </p:spTree>
    <p:extLst>
      <p:ext uri="{BB962C8B-B14F-4D97-AF65-F5344CB8AC3E}">
        <p14:creationId xmlns:p14="http://schemas.microsoft.com/office/powerpoint/2010/main" val="857428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b="1" dirty="0">
                <a:ea typeface="+mj-ea"/>
                <a:cs typeface="+mj-cs"/>
              </a:rPr>
              <a:t>Tenth</a:t>
            </a:r>
            <a:r>
              <a:rPr lang="en-US" b="1" dirty="0" smtClean="0">
                <a:ea typeface="+mj-ea"/>
                <a:cs typeface="+mj-cs"/>
              </a:rPr>
              <a:t>/Eleventh/Twelfth </a:t>
            </a:r>
            <a:r>
              <a:rPr lang="en-US" b="1" dirty="0">
                <a:ea typeface="+mj-ea"/>
                <a:cs typeface="+mj-cs"/>
              </a:rPr>
              <a:t>G</a:t>
            </a:r>
            <a:r>
              <a:rPr lang="en-US" b="1" dirty="0" smtClean="0">
                <a:ea typeface="+mj-ea"/>
                <a:cs typeface="+mj-cs"/>
              </a:rPr>
              <a:t>rade </a:t>
            </a:r>
            <a:br>
              <a:rPr lang="en-US" b="1" dirty="0" smtClean="0">
                <a:ea typeface="+mj-ea"/>
                <a:cs typeface="+mj-cs"/>
              </a:rPr>
            </a:br>
            <a:r>
              <a:rPr lang="en-US" b="1" dirty="0" smtClean="0">
                <a:ea typeface="+mj-ea"/>
                <a:cs typeface="+mj-cs"/>
              </a:rPr>
              <a:t>Risk </a:t>
            </a:r>
            <a:r>
              <a:rPr lang="en-US" b="1" dirty="0">
                <a:ea typeface="+mj-ea"/>
                <a:cs typeface="+mj-cs"/>
              </a:rPr>
              <a:t>C</a:t>
            </a:r>
            <a:r>
              <a:rPr lang="en-US" b="1" dirty="0" smtClean="0">
                <a:ea typeface="+mj-ea"/>
                <a:cs typeface="+mj-cs"/>
              </a:rPr>
              <a:t>riteria</a:t>
            </a:r>
            <a:endParaRPr lang="en-US" dirty="0">
              <a:ea typeface="+mj-ea"/>
              <a:cs typeface="+mj-cs"/>
            </a:endParaRPr>
          </a:p>
        </p:txBody>
      </p:sp>
      <p:sp>
        <p:nvSpPr>
          <p:cNvPr id="3" name="Content Placeholder 2"/>
          <p:cNvSpPr>
            <a:spLocks noGrp="1"/>
          </p:cNvSpPr>
          <p:nvPr>
            <p:ph idx="1"/>
          </p:nvPr>
        </p:nvSpPr>
        <p:spPr/>
        <p:txBody>
          <a:bodyPr rtlCol="0">
            <a:normAutofit/>
          </a:bodyPr>
          <a:lstStyle/>
          <a:p>
            <a:pPr marL="0" indent="0" eaLnBrk="1" fontAlgn="auto" hangingPunct="1">
              <a:spcAft>
                <a:spcPts val="0"/>
              </a:spcAft>
              <a:buFont typeface="Arial" pitchFamily="34" charset="0"/>
              <a:buNone/>
              <a:defRPr/>
            </a:pPr>
            <a:endParaRPr lang="en-US" sz="1050" b="1" dirty="0">
              <a:ea typeface="+mn-ea"/>
              <a:cs typeface="+mn-cs"/>
            </a:endParaRPr>
          </a:p>
          <a:p>
            <a:pPr marL="182880" indent="-182880" eaLnBrk="1" fontAlgn="auto" hangingPunct="1">
              <a:spcAft>
                <a:spcPts val="0"/>
              </a:spcAft>
              <a:defRPr/>
            </a:pPr>
            <a:r>
              <a:rPr lang="en-US" b="1" dirty="0" smtClean="0">
                <a:ea typeface="+mn-ea"/>
                <a:cs typeface="+mn-cs"/>
              </a:rPr>
              <a:t>GPA </a:t>
            </a:r>
            <a:r>
              <a:rPr lang="en-US" b="1" dirty="0">
                <a:ea typeface="+mn-ea"/>
                <a:cs typeface="+mn-cs"/>
              </a:rPr>
              <a:t>&lt; </a:t>
            </a:r>
            <a:r>
              <a:rPr lang="en-US" b="1" dirty="0" smtClean="0">
                <a:ea typeface="+mn-ea"/>
                <a:cs typeface="+mn-cs"/>
              </a:rPr>
              <a:t>2.0</a:t>
            </a:r>
          </a:p>
          <a:p>
            <a:pPr marL="182880" indent="-182880" eaLnBrk="1" fontAlgn="auto" hangingPunct="1">
              <a:spcAft>
                <a:spcPts val="0"/>
              </a:spcAft>
              <a:defRPr/>
            </a:pPr>
            <a:endParaRPr lang="en-US" b="1" dirty="0">
              <a:ea typeface="+mn-ea"/>
              <a:cs typeface="+mn-cs"/>
            </a:endParaRPr>
          </a:p>
          <a:p>
            <a:pPr marL="182880" indent="-182880" eaLnBrk="1" fontAlgn="auto" hangingPunct="1">
              <a:spcAft>
                <a:spcPts val="0"/>
              </a:spcAft>
              <a:defRPr/>
            </a:pPr>
            <a:r>
              <a:rPr lang="en-US" b="1" dirty="0" smtClean="0">
                <a:ea typeface="+mn-ea"/>
                <a:cs typeface="+mn-cs"/>
              </a:rPr>
              <a:t>Achievement Level </a:t>
            </a:r>
            <a:r>
              <a:rPr lang="en-US" b="1" dirty="0">
                <a:ea typeface="+mn-ea"/>
                <a:cs typeface="+mn-cs"/>
              </a:rPr>
              <a:t>I or II for EOCs </a:t>
            </a:r>
            <a:endParaRPr lang="en-US" dirty="0" smtClean="0">
              <a:ea typeface="+mn-ea"/>
              <a:cs typeface="+mn-cs"/>
            </a:endParaRPr>
          </a:p>
          <a:p>
            <a:pPr lvl="1" indent="-182880" eaLnBrk="1" fontAlgn="auto" hangingPunct="1">
              <a:spcAft>
                <a:spcPts val="0"/>
              </a:spcAft>
              <a:defRPr/>
            </a:pPr>
            <a:r>
              <a:rPr lang="en-US" dirty="0" smtClean="0">
                <a:ea typeface="+mn-ea"/>
              </a:rPr>
              <a:t> </a:t>
            </a:r>
            <a:r>
              <a:rPr lang="en-US" dirty="0">
                <a:ea typeface="+mn-ea"/>
              </a:rPr>
              <a:t>English I</a:t>
            </a:r>
          </a:p>
          <a:p>
            <a:pPr lvl="1" indent="-182880" eaLnBrk="1" fontAlgn="auto" hangingPunct="1">
              <a:spcAft>
                <a:spcPts val="0"/>
              </a:spcAft>
              <a:defRPr/>
            </a:pPr>
            <a:r>
              <a:rPr lang="en-US" dirty="0" smtClean="0">
                <a:ea typeface="+mn-ea"/>
              </a:rPr>
              <a:t>Algebra I</a:t>
            </a:r>
          </a:p>
          <a:p>
            <a:pPr marL="274320" lvl="1" indent="0" eaLnBrk="1" fontAlgn="auto" hangingPunct="1">
              <a:spcAft>
                <a:spcPts val="0"/>
              </a:spcAft>
              <a:buFont typeface="Arial" pitchFamily="34" charset="0"/>
              <a:buNone/>
              <a:defRPr/>
            </a:pPr>
            <a:endParaRPr lang="en-US" sz="1000" dirty="0" smtClean="0">
              <a:ea typeface="+mn-ea"/>
            </a:endParaRPr>
          </a:p>
          <a:p>
            <a:pPr marL="182880" indent="-182880" eaLnBrk="1" fontAlgn="auto" hangingPunct="1">
              <a:spcAft>
                <a:spcPts val="0"/>
              </a:spcAft>
              <a:defRPr/>
            </a:pPr>
            <a:r>
              <a:rPr lang="en-US" b="1" dirty="0">
                <a:ea typeface="+mn-ea"/>
                <a:cs typeface="+mn-cs"/>
              </a:rPr>
              <a:t>Failure to achieve an expected level of course credits after each year in high school</a:t>
            </a:r>
          </a:p>
          <a:p>
            <a:pPr lvl="1" indent="-182880" eaLnBrk="1" fontAlgn="auto" hangingPunct="1">
              <a:spcAft>
                <a:spcPts val="0"/>
              </a:spcAft>
              <a:defRPr/>
            </a:pPr>
            <a:r>
              <a:rPr lang="en-US" dirty="0">
                <a:ea typeface="+mn-ea"/>
              </a:rPr>
              <a:t>At beginning of grade 10, </a:t>
            </a:r>
            <a:r>
              <a:rPr lang="en-US" b="1" dirty="0">
                <a:ea typeface="+mn-ea"/>
              </a:rPr>
              <a:t>less than 5 </a:t>
            </a:r>
            <a:r>
              <a:rPr lang="en-US" dirty="0">
                <a:ea typeface="+mn-ea"/>
              </a:rPr>
              <a:t>earned </a:t>
            </a:r>
            <a:r>
              <a:rPr lang="en-US" i="1" dirty="0">
                <a:ea typeface="+mn-ea"/>
              </a:rPr>
              <a:t>credits</a:t>
            </a:r>
          </a:p>
          <a:p>
            <a:pPr lvl="1" indent="-182880" eaLnBrk="1" fontAlgn="auto" hangingPunct="1">
              <a:spcAft>
                <a:spcPts val="0"/>
              </a:spcAft>
              <a:defRPr/>
            </a:pPr>
            <a:r>
              <a:rPr lang="en-US" dirty="0">
                <a:ea typeface="+mn-ea"/>
              </a:rPr>
              <a:t>At beginning of grade 11, </a:t>
            </a:r>
            <a:r>
              <a:rPr lang="en-US" b="1" dirty="0">
                <a:ea typeface="+mn-ea"/>
              </a:rPr>
              <a:t>less than 10 </a:t>
            </a:r>
            <a:r>
              <a:rPr lang="en-US" dirty="0">
                <a:ea typeface="+mn-ea"/>
              </a:rPr>
              <a:t>earned </a:t>
            </a:r>
            <a:r>
              <a:rPr lang="en-US" i="1" dirty="0">
                <a:ea typeface="+mn-ea"/>
              </a:rPr>
              <a:t>credits</a:t>
            </a:r>
          </a:p>
          <a:p>
            <a:pPr lvl="1" indent="-182880" eaLnBrk="1" fontAlgn="auto" hangingPunct="1">
              <a:spcAft>
                <a:spcPts val="0"/>
              </a:spcAft>
              <a:defRPr/>
            </a:pPr>
            <a:r>
              <a:rPr lang="en-US" dirty="0">
                <a:ea typeface="+mn-ea"/>
              </a:rPr>
              <a:t>At beginning of grade 12, </a:t>
            </a:r>
            <a:r>
              <a:rPr lang="en-US" b="1" dirty="0">
                <a:ea typeface="+mn-ea"/>
              </a:rPr>
              <a:t>less than 15 </a:t>
            </a:r>
            <a:r>
              <a:rPr lang="en-US" dirty="0">
                <a:ea typeface="+mn-ea"/>
              </a:rPr>
              <a:t>earned </a:t>
            </a:r>
            <a:r>
              <a:rPr lang="en-US" i="1" dirty="0">
                <a:ea typeface="+mn-ea"/>
              </a:rPr>
              <a:t>credits</a:t>
            </a:r>
            <a:endParaRPr lang="en-US" b="1" dirty="0">
              <a:ea typeface="+mn-ea"/>
            </a:endParaRPr>
          </a:p>
          <a:p>
            <a:pPr marL="274320" lvl="1" indent="0" eaLnBrk="1" fontAlgn="auto" hangingPunct="1">
              <a:spcAft>
                <a:spcPts val="0"/>
              </a:spcAft>
              <a:buFont typeface="Arial" pitchFamily="34" charset="0"/>
              <a:buNone/>
              <a:defRPr/>
            </a:pPr>
            <a:endParaRPr lang="en-US" dirty="0">
              <a:ea typeface="+mn-ea"/>
            </a:endParaRPr>
          </a:p>
        </p:txBody>
      </p:sp>
    </p:spTree>
    <p:extLst>
      <p:ext uri="{BB962C8B-B14F-4D97-AF65-F5344CB8AC3E}">
        <p14:creationId xmlns:p14="http://schemas.microsoft.com/office/powerpoint/2010/main" val="18679309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Report Details</a:t>
            </a:r>
            <a:endParaRPr lang="en-US" dirty="0">
              <a:ea typeface="+mj-ea"/>
              <a:cs typeface="+mj-cs"/>
            </a:endParaRPr>
          </a:p>
        </p:txBody>
      </p:sp>
      <p:sp>
        <p:nvSpPr>
          <p:cNvPr id="50178" name="Content Placeholder 2"/>
          <p:cNvSpPr>
            <a:spLocks noGrp="1"/>
          </p:cNvSpPr>
          <p:nvPr>
            <p:ph idx="1"/>
          </p:nvPr>
        </p:nvSpPr>
        <p:spPr/>
        <p:txBody>
          <a:bodyPr/>
          <a:lstStyle/>
          <a:p>
            <a:pPr eaLnBrk="1" hangingPunct="1"/>
            <a:endParaRPr lang="en-US" smtClean="0">
              <a:ea typeface="ＭＳ Ｐゴシック" pitchFamily="34" charset="-128"/>
            </a:endParaRPr>
          </a:p>
          <a:p>
            <a:pPr eaLnBrk="1" hangingPunct="1"/>
            <a:r>
              <a:rPr lang="en-US" smtClean="0">
                <a:ea typeface="ＭＳ Ｐゴシック" pitchFamily="34" charset="-128"/>
              </a:rPr>
              <a:t>All reports are </a:t>
            </a:r>
            <a:r>
              <a:rPr lang="en-US" b="1" smtClean="0">
                <a:ea typeface="ＭＳ Ｐゴシック" pitchFamily="34" charset="-128"/>
              </a:rPr>
              <a:t>school level </a:t>
            </a:r>
            <a:r>
              <a:rPr lang="en-US" smtClean="0">
                <a:ea typeface="ＭＳ Ｐゴシック" pitchFamily="34" charset="-128"/>
              </a:rPr>
              <a:t>reports</a:t>
            </a:r>
          </a:p>
          <a:p>
            <a:pPr eaLnBrk="1" hangingPunct="1">
              <a:buFont typeface="Arial" pitchFamily="34" charset="0"/>
              <a:buNone/>
            </a:pPr>
            <a:endParaRPr lang="en-US" sz="800" smtClean="0">
              <a:ea typeface="ＭＳ Ｐゴシック" pitchFamily="34" charset="-128"/>
            </a:endParaRPr>
          </a:p>
          <a:p>
            <a:pPr lvl="1" eaLnBrk="1" hangingPunct="1"/>
            <a:r>
              <a:rPr lang="en-US" smtClean="0">
                <a:ea typeface="ＭＳ Ｐゴシック" pitchFamily="34" charset="-128"/>
              </a:rPr>
              <a:t>Each report </a:t>
            </a:r>
            <a:r>
              <a:rPr lang="en-US" b="1" smtClean="0">
                <a:ea typeface="ＭＳ Ｐゴシック" pitchFamily="34" charset="-128"/>
              </a:rPr>
              <a:t>only </a:t>
            </a:r>
            <a:r>
              <a:rPr lang="en-US" smtClean="0">
                <a:ea typeface="ＭＳ Ｐゴシック" pitchFamily="34" charset="-128"/>
              </a:rPr>
              <a:t>contains students </a:t>
            </a:r>
            <a:r>
              <a:rPr lang="ja-JP" altLang="en-US" smtClean="0">
                <a:ea typeface="ＭＳ Ｐゴシック" pitchFamily="34" charset="-128"/>
              </a:rPr>
              <a:t>“</a:t>
            </a:r>
            <a:r>
              <a:rPr lang="en-US" altLang="ja-JP" smtClean="0">
                <a:ea typeface="ＭＳ Ｐゴシック" pitchFamily="34" charset="-128"/>
              </a:rPr>
              <a:t>at risk</a:t>
            </a:r>
            <a:r>
              <a:rPr lang="ja-JP" altLang="en-US" smtClean="0">
                <a:ea typeface="ＭＳ Ｐゴシック" pitchFamily="34" charset="-128"/>
              </a:rPr>
              <a:t>”</a:t>
            </a:r>
            <a:r>
              <a:rPr lang="en-US" altLang="ja-JP" smtClean="0">
                <a:ea typeface="ＭＳ Ｐゴシック" pitchFamily="34" charset="-128"/>
              </a:rPr>
              <a:t> for dropout</a:t>
            </a:r>
          </a:p>
          <a:p>
            <a:pPr lvl="1" eaLnBrk="1" hangingPunct="1">
              <a:buFont typeface="Arial" pitchFamily="34" charset="0"/>
              <a:buNone/>
            </a:pPr>
            <a:endParaRPr lang="en-US" smtClean="0">
              <a:ea typeface="ＭＳ Ｐゴシック" pitchFamily="34" charset="-128"/>
            </a:endParaRPr>
          </a:p>
          <a:p>
            <a:pPr lvl="1" eaLnBrk="1" hangingPunct="1"/>
            <a:r>
              <a:rPr lang="en-US" smtClean="0">
                <a:ea typeface="ＭＳ Ｐゴシック" pitchFamily="34" charset="-128"/>
              </a:rPr>
              <a:t>Each student has </a:t>
            </a:r>
            <a:r>
              <a:rPr lang="en-US" b="1" smtClean="0">
                <a:ea typeface="ＭＳ Ｐゴシック" pitchFamily="34" charset="-128"/>
              </a:rPr>
              <a:t>only </a:t>
            </a:r>
            <a:r>
              <a:rPr lang="en-US" smtClean="0">
                <a:ea typeface="ＭＳ Ｐゴシック" pitchFamily="34" charset="-128"/>
              </a:rPr>
              <a:t>one record in the report</a:t>
            </a:r>
          </a:p>
          <a:p>
            <a:pPr lvl="1" eaLnBrk="1" hangingPunct="1">
              <a:buFont typeface="Arial" pitchFamily="34" charset="0"/>
              <a:buNone/>
            </a:pPr>
            <a:endParaRPr lang="en-US" smtClean="0">
              <a:ea typeface="ＭＳ Ｐゴシック" pitchFamily="34" charset="-128"/>
            </a:endParaRPr>
          </a:p>
          <a:p>
            <a:pPr lvl="1" eaLnBrk="1" hangingPunct="1"/>
            <a:r>
              <a:rPr lang="en-US" b="1" smtClean="0">
                <a:ea typeface="ＭＳ Ｐゴシック" pitchFamily="34" charset="-128"/>
              </a:rPr>
              <a:t>Each column </a:t>
            </a:r>
            <a:r>
              <a:rPr lang="en-US" smtClean="0">
                <a:ea typeface="ＭＳ Ｐゴシック" pitchFamily="34" charset="-128"/>
              </a:rPr>
              <a:t>of the report represents a potential dropout risk factor</a:t>
            </a:r>
          </a:p>
        </p:txBody>
      </p:sp>
    </p:spTree>
    <p:extLst>
      <p:ext uri="{BB962C8B-B14F-4D97-AF65-F5344CB8AC3E}">
        <p14:creationId xmlns:p14="http://schemas.microsoft.com/office/powerpoint/2010/main" val="9317887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Report Details </a:t>
            </a:r>
            <a:r>
              <a:rPr lang="en-US" sz="2400" i="1" dirty="0">
                <a:ea typeface="+mj-ea"/>
                <a:cs typeface="+mj-cs"/>
              </a:rPr>
              <a:t>(continued)</a:t>
            </a:r>
            <a:endParaRPr lang="en-US" sz="2400" dirty="0">
              <a:ea typeface="+mj-ea"/>
              <a:cs typeface="+mj-cs"/>
            </a:endParaRPr>
          </a:p>
        </p:txBody>
      </p:sp>
      <p:sp>
        <p:nvSpPr>
          <p:cNvPr id="52226" name="Content Placeholder 2"/>
          <p:cNvSpPr>
            <a:spLocks noGrp="1"/>
          </p:cNvSpPr>
          <p:nvPr>
            <p:ph idx="1"/>
          </p:nvPr>
        </p:nvSpPr>
        <p:spPr/>
        <p:txBody>
          <a:bodyPr/>
          <a:lstStyle/>
          <a:p>
            <a:pPr eaLnBrk="1" hangingPunct="1"/>
            <a:endParaRPr lang="en-US" smtClean="0">
              <a:ea typeface="ＭＳ Ｐゴシック" pitchFamily="34" charset="-128"/>
            </a:endParaRPr>
          </a:p>
          <a:p>
            <a:pPr eaLnBrk="1" hangingPunct="1"/>
            <a:r>
              <a:rPr lang="en-US" smtClean="0">
                <a:ea typeface="ＭＳ Ｐゴシック" pitchFamily="34" charset="-128"/>
              </a:rPr>
              <a:t>If there is no data for a particular risk factor, the column for that factor indicates </a:t>
            </a:r>
            <a:r>
              <a:rPr lang="ja-JP" altLang="en-US" smtClean="0">
                <a:ea typeface="ＭＳ Ｐゴシック" pitchFamily="34" charset="-128"/>
              </a:rPr>
              <a:t>“</a:t>
            </a:r>
            <a:r>
              <a:rPr lang="en-US" altLang="ja-JP" smtClean="0">
                <a:ea typeface="ＭＳ Ｐゴシック" pitchFamily="34" charset="-128"/>
              </a:rPr>
              <a:t>no data</a:t>
            </a:r>
            <a:r>
              <a:rPr lang="ja-JP" altLang="en-US" smtClean="0">
                <a:ea typeface="ＭＳ Ｐゴシック" pitchFamily="34" charset="-128"/>
              </a:rPr>
              <a:t>”</a:t>
            </a:r>
            <a:endParaRPr lang="en-US" altLang="ja-JP" smtClean="0">
              <a:ea typeface="ＭＳ Ｐゴシック" pitchFamily="34" charset="-128"/>
            </a:endParaRPr>
          </a:p>
          <a:p>
            <a:pPr eaLnBrk="1" hangingPunct="1">
              <a:buFont typeface="Arial" pitchFamily="34" charset="0"/>
              <a:buNone/>
            </a:pPr>
            <a:endParaRPr lang="en-US" sz="1000" smtClean="0">
              <a:ea typeface="ＭＳ Ｐゴシック" pitchFamily="34" charset="-128"/>
            </a:endParaRPr>
          </a:p>
          <a:p>
            <a:pPr eaLnBrk="1" hangingPunct="1"/>
            <a:r>
              <a:rPr lang="en-US" smtClean="0">
                <a:ea typeface="ＭＳ Ｐゴシック" pitchFamily="34" charset="-128"/>
              </a:rPr>
              <a:t>Risk factor is </a:t>
            </a:r>
            <a:r>
              <a:rPr lang="en-US" b="1" smtClean="0">
                <a:ea typeface="ＭＳ Ｐゴシック" pitchFamily="34" charset="-128"/>
              </a:rPr>
              <a:t>calculated </a:t>
            </a:r>
            <a:r>
              <a:rPr lang="en-US" smtClean="0">
                <a:ea typeface="ＭＳ Ｐゴシック" pitchFamily="34" charset="-128"/>
              </a:rPr>
              <a:t>using only the available data points</a:t>
            </a:r>
          </a:p>
          <a:p>
            <a:pPr eaLnBrk="1" hangingPunct="1"/>
            <a:endParaRPr lang="en-US" sz="1000" smtClean="0">
              <a:ea typeface="ＭＳ Ｐゴシック" pitchFamily="34" charset="-128"/>
            </a:endParaRPr>
          </a:p>
          <a:p>
            <a:pPr eaLnBrk="1" hangingPunct="1"/>
            <a:r>
              <a:rPr lang="en-US" smtClean="0">
                <a:ea typeface="ＭＳ Ｐゴシック" pitchFamily="34" charset="-128"/>
              </a:rPr>
              <a:t>There is </a:t>
            </a:r>
            <a:r>
              <a:rPr lang="en-US" b="1" smtClean="0">
                <a:ea typeface="ＭＳ Ｐゴシック" pitchFamily="34" charset="-128"/>
              </a:rPr>
              <a:t>no variable weighting </a:t>
            </a:r>
            <a:r>
              <a:rPr lang="en-US" smtClean="0">
                <a:ea typeface="ＭＳ Ｐゴシック" pitchFamily="34" charset="-128"/>
              </a:rPr>
              <a:t>factor. All risk factors carry the same weight.</a:t>
            </a:r>
          </a:p>
          <a:p>
            <a:pPr eaLnBrk="1" hangingPunct="1">
              <a:buFont typeface="Arial" pitchFamily="34" charset="0"/>
              <a:buNone/>
            </a:pPr>
            <a:endParaRPr lang="en-US" sz="1000" smtClean="0">
              <a:ea typeface="ＭＳ Ｐゴシック" pitchFamily="34" charset="-128"/>
            </a:endParaRPr>
          </a:p>
          <a:p>
            <a:pPr eaLnBrk="1" hangingPunct="1"/>
            <a:r>
              <a:rPr lang="en-US" smtClean="0">
                <a:ea typeface="ＭＳ Ｐゴシック" pitchFamily="34" charset="-128"/>
              </a:rPr>
              <a:t>Risk factor must be </a:t>
            </a:r>
            <a:r>
              <a:rPr lang="en-US" b="1" smtClean="0">
                <a:ea typeface="ＭＳ Ｐゴシック" pitchFamily="34" charset="-128"/>
              </a:rPr>
              <a:t>25% </a:t>
            </a:r>
            <a:r>
              <a:rPr lang="en-US" smtClean="0">
                <a:ea typeface="ＭＳ Ｐゴシック" pitchFamily="34" charset="-128"/>
              </a:rPr>
              <a:t>or above for the student to be included in the report</a:t>
            </a:r>
          </a:p>
        </p:txBody>
      </p:sp>
    </p:spTree>
    <p:extLst>
      <p:ext uri="{BB962C8B-B14F-4D97-AF65-F5344CB8AC3E}">
        <p14:creationId xmlns:p14="http://schemas.microsoft.com/office/powerpoint/2010/main" val="36949996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95"/>
          <p:cNvSpPr>
            <a:spLocks noGrp="1" noChangeArrowheads="1"/>
          </p:cNvSpPr>
          <p:nvPr>
            <p:ph type="title"/>
          </p:nvPr>
        </p:nvSpPr>
        <p:spPr/>
        <p:txBody>
          <a:bodyPr/>
          <a:lstStyle/>
          <a:p>
            <a:pPr algn="ctr" eaLnBrk="1" fontAlgn="auto" hangingPunct="1">
              <a:spcAft>
                <a:spcPts val="0"/>
              </a:spcAft>
              <a:defRPr/>
            </a:pPr>
            <a:r>
              <a:rPr lang="en-US" dirty="0">
                <a:ea typeface="ヒラギノ角ゴ Pro W3" charset="0"/>
                <a:cs typeface="+mj-cs"/>
              </a:rPr>
              <a:t>Ninth Grade Sample Report</a:t>
            </a:r>
          </a:p>
        </p:txBody>
      </p:sp>
      <p:graphicFrame>
        <p:nvGraphicFramePr>
          <p:cNvPr id="7" name="Table 6"/>
          <p:cNvGraphicFramePr>
            <a:graphicFrameLocks noGrp="1"/>
          </p:cNvGraphicFramePr>
          <p:nvPr/>
        </p:nvGraphicFramePr>
        <p:xfrm>
          <a:off x="457200" y="1533525"/>
          <a:ext cx="8083551" cy="4711702"/>
        </p:xfrm>
        <a:graphic>
          <a:graphicData uri="http://schemas.openxmlformats.org/drawingml/2006/table">
            <a:tbl>
              <a:tblPr/>
              <a:tblGrid>
                <a:gridCol w="823054"/>
                <a:gridCol w="338041"/>
                <a:gridCol w="676078"/>
                <a:gridCol w="764263"/>
                <a:gridCol w="705475"/>
                <a:gridCol w="440921"/>
                <a:gridCol w="514408"/>
                <a:gridCol w="470315"/>
                <a:gridCol w="411525"/>
                <a:gridCol w="470315"/>
                <a:gridCol w="514408"/>
                <a:gridCol w="499710"/>
                <a:gridCol w="529105"/>
                <a:gridCol w="499710"/>
                <a:gridCol w="426223"/>
              </a:tblGrid>
              <a:tr h="793317">
                <a:tc>
                  <a:txBody>
                    <a:bodyPr/>
                    <a:lstStyle/>
                    <a:p>
                      <a:pPr algn="l" fontAlgn="t"/>
                      <a:r>
                        <a:rPr lang="en-US" sz="1000" b="0" i="0" u="none" strike="noStrike" dirty="0">
                          <a:solidFill>
                            <a:srgbClr val="000000"/>
                          </a:solidFill>
                          <a:latin typeface="Calibri"/>
                        </a:rPr>
                        <a:t>SCHOOL</a:t>
                      </a:r>
                      <a:br>
                        <a:rPr lang="en-US" sz="1000" b="0" i="0" u="none" strike="noStrike" dirty="0">
                          <a:solidFill>
                            <a:srgbClr val="000000"/>
                          </a:solidFill>
                          <a:latin typeface="Calibri"/>
                        </a:rPr>
                      </a:br>
                      <a:r>
                        <a:rPr lang="en-US" sz="1000" b="0" i="0" u="none" strike="noStrike" dirty="0">
                          <a:solidFill>
                            <a:srgbClr val="000000"/>
                          </a:solidFill>
                          <a:latin typeface="Calibri"/>
                        </a:rPr>
                        <a:t> NAME</a:t>
                      </a:r>
                    </a:p>
                  </a:txBody>
                  <a:tcPr marL="6650" marR="6650" marT="6650" marB="0">
                    <a:lnL>
                      <a:noFill/>
                    </a:lnL>
                    <a:lnR>
                      <a:noFill/>
                    </a:lnR>
                    <a:lnT>
                      <a:noFill/>
                    </a:lnT>
                    <a:lnB>
                      <a:noFill/>
                    </a:lnB>
                    <a:solidFill>
                      <a:srgbClr val="D8D8D8"/>
                    </a:solidFill>
                  </a:tcPr>
                </a:tc>
                <a:tc>
                  <a:txBody>
                    <a:bodyPr/>
                    <a:lstStyle/>
                    <a:p>
                      <a:pPr algn="l" fontAlgn="t"/>
                      <a:r>
                        <a:rPr lang="en-US" sz="1000" b="0" i="0" u="none" strike="noStrike" dirty="0">
                          <a:solidFill>
                            <a:srgbClr val="000000"/>
                          </a:solidFill>
                          <a:latin typeface="Calibri"/>
                        </a:rPr>
                        <a:t>PUPIL#</a:t>
                      </a:r>
                    </a:p>
                  </a:txBody>
                  <a:tcPr marL="6650" marR="6650" marT="6650" marB="0">
                    <a:lnL>
                      <a:noFill/>
                    </a:lnL>
                    <a:lnR>
                      <a:noFill/>
                    </a:lnR>
                    <a:lnT>
                      <a:noFill/>
                    </a:lnT>
                    <a:lnB>
                      <a:noFill/>
                    </a:lnB>
                    <a:solidFill>
                      <a:srgbClr val="D8D8D8"/>
                    </a:solidFill>
                  </a:tcPr>
                </a:tc>
                <a:tc>
                  <a:txBody>
                    <a:bodyPr/>
                    <a:lstStyle/>
                    <a:p>
                      <a:pPr algn="l" fontAlgn="t"/>
                      <a:r>
                        <a:rPr lang="en-US" sz="1000" b="0" i="0" u="none" strike="noStrike" dirty="0">
                          <a:solidFill>
                            <a:srgbClr val="000000"/>
                          </a:solidFill>
                          <a:latin typeface="Calibri"/>
                        </a:rPr>
                        <a:t>9th</a:t>
                      </a:r>
                      <a:br>
                        <a:rPr lang="en-US" sz="1000" b="0" i="0" u="none" strike="noStrike" dirty="0">
                          <a:solidFill>
                            <a:srgbClr val="000000"/>
                          </a:solidFill>
                          <a:latin typeface="Calibri"/>
                        </a:rPr>
                      </a:br>
                      <a:r>
                        <a:rPr lang="en-US" sz="1000" b="0" i="0" u="none" strike="noStrike" dirty="0">
                          <a:solidFill>
                            <a:srgbClr val="000000"/>
                          </a:solidFill>
                          <a:latin typeface="Calibri"/>
                        </a:rPr>
                        <a:t>Grade</a:t>
                      </a:r>
                      <a:br>
                        <a:rPr lang="en-US" sz="1000" b="0" i="0" u="none" strike="noStrike" dirty="0">
                          <a:solidFill>
                            <a:srgbClr val="000000"/>
                          </a:solidFill>
                          <a:latin typeface="Calibri"/>
                        </a:rPr>
                      </a:br>
                      <a:r>
                        <a:rPr lang="en-US" sz="1000" b="0" i="0" u="none" strike="noStrike" dirty="0">
                          <a:solidFill>
                            <a:srgbClr val="000000"/>
                          </a:solidFill>
                          <a:latin typeface="Calibri"/>
                        </a:rPr>
                        <a:t>Entry</a:t>
                      </a:r>
                      <a:br>
                        <a:rPr lang="en-US" sz="1000" b="0" i="0" u="none" strike="noStrike" dirty="0">
                          <a:solidFill>
                            <a:srgbClr val="000000"/>
                          </a:solidFill>
                          <a:latin typeface="Calibri"/>
                        </a:rPr>
                      </a:br>
                      <a:r>
                        <a:rPr lang="en-US" sz="1000" b="0" i="0" u="none" strike="noStrike" dirty="0">
                          <a:solidFill>
                            <a:srgbClr val="000000"/>
                          </a:solidFill>
                          <a:latin typeface="Calibri"/>
                        </a:rPr>
                        <a:t>Date</a:t>
                      </a:r>
                    </a:p>
                  </a:txBody>
                  <a:tcPr marL="6650" marR="6650" marT="6650" marB="0">
                    <a:lnL>
                      <a:noFill/>
                    </a:lnL>
                    <a:lnR>
                      <a:noFill/>
                    </a:lnR>
                    <a:lnT>
                      <a:noFill/>
                    </a:lnT>
                    <a:lnB>
                      <a:noFill/>
                    </a:lnB>
                    <a:solidFill>
                      <a:srgbClr val="D8D8D8"/>
                    </a:solidFill>
                  </a:tcPr>
                </a:tc>
                <a:tc>
                  <a:txBody>
                    <a:bodyPr/>
                    <a:lstStyle/>
                    <a:p>
                      <a:pPr algn="l" fontAlgn="t"/>
                      <a:r>
                        <a:rPr lang="en-US" sz="1000" b="0" i="0" u="none" strike="noStrike" dirty="0">
                          <a:solidFill>
                            <a:srgbClr val="000000"/>
                          </a:solidFill>
                          <a:latin typeface="Calibri"/>
                        </a:rPr>
                        <a:t>BIRTH_</a:t>
                      </a:r>
                      <a:br>
                        <a:rPr lang="en-US" sz="1000" b="0" i="0" u="none" strike="noStrike" dirty="0">
                          <a:solidFill>
                            <a:srgbClr val="000000"/>
                          </a:solidFill>
                          <a:latin typeface="Calibri"/>
                        </a:rPr>
                      </a:br>
                      <a:r>
                        <a:rPr lang="en-US" sz="1000" b="0" i="0" u="none" strike="noStrike" dirty="0">
                          <a:solidFill>
                            <a:srgbClr val="000000"/>
                          </a:solidFill>
                          <a:latin typeface="Calibri"/>
                        </a:rPr>
                        <a:t>DATE</a:t>
                      </a:r>
                    </a:p>
                  </a:txBody>
                  <a:tcPr marL="6650" marR="6650" marT="6650" marB="0">
                    <a:lnL>
                      <a:noFill/>
                    </a:lnL>
                    <a:lnR>
                      <a:noFill/>
                    </a:lnR>
                    <a:lnT>
                      <a:noFill/>
                    </a:lnT>
                    <a:lnB>
                      <a:noFill/>
                    </a:lnB>
                    <a:solidFill>
                      <a:srgbClr val="D8D8D8"/>
                    </a:solidFill>
                  </a:tcPr>
                </a:tc>
                <a:tc>
                  <a:txBody>
                    <a:bodyPr/>
                    <a:lstStyle/>
                    <a:p>
                      <a:pPr algn="l" fontAlgn="t"/>
                      <a:r>
                        <a:rPr lang="en-US" sz="1000" b="0" i="0" u="none" strike="noStrike" dirty="0">
                          <a:solidFill>
                            <a:srgbClr val="000000"/>
                          </a:solidFill>
                          <a:latin typeface="Calibri"/>
                        </a:rPr>
                        <a:t>STUDENT</a:t>
                      </a:r>
                      <a:br>
                        <a:rPr lang="en-US" sz="1000" b="0" i="0" u="none" strike="noStrike" dirty="0">
                          <a:solidFill>
                            <a:srgbClr val="000000"/>
                          </a:solidFill>
                          <a:latin typeface="Calibri"/>
                        </a:rPr>
                      </a:br>
                      <a:r>
                        <a:rPr lang="en-US" sz="1000" b="0" i="0" u="none" strike="noStrike" dirty="0">
                          <a:solidFill>
                            <a:srgbClr val="000000"/>
                          </a:solidFill>
                          <a:latin typeface="Calibri"/>
                        </a:rPr>
                        <a:t>Name</a:t>
                      </a:r>
                    </a:p>
                  </a:txBody>
                  <a:tcPr marL="6650" marR="6650" marT="6650" marB="0">
                    <a:lnL>
                      <a:noFill/>
                    </a:lnL>
                    <a:lnR>
                      <a:noFill/>
                    </a:lnR>
                    <a:lnT>
                      <a:noFill/>
                    </a:lnT>
                    <a:lnB>
                      <a:noFill/>
                    </a:lnB>
                    <a:solidFill>
                      <a:srgbClr val="D8D8D8"/>
                    </a:solidFill>
                  </a:tcPr>
                </a:tc>
                <a:tc>
                  <a:txBody>
                    <a:bodyPr/>
                    <a:lstStyle/>
                    <a:p>
                      <a:pPr algn="l" fontAlgn="t"/>
                      <a:r>
                        <a:rPr lang="en-US" sz="1000" b="0" i="0" u="none" strike="noStrike" dirty="0">
                          <a:solidFill>
                            <a:srgbClr val="000000"/>
                          </a:solidFill>
                          <a:latin typeface="Calibri"/>
                        </a:rPr>
                        <a:t>SIXth _Grd</a:t>
                      </a:r>
                      <a:br>
                        <a:rPr lang="en-US" sz="1000" b="0" i="0" u="none" strike="noStrike" dirty="0">
                          <a:solidFill>
                            <a:srgbClr val="000000"/>
                          </a:solidFill>
                          <a:latin typeface="Calibri"/>
                        </a:rPr>
                      </a:br>
                      <a:r>
                        <a:rPr lang="en-US" sz="1000" b="0" i="0" u="none" strike="noStrike" dirty="0">
                          <a:solidFill>
                            <a:srgbClr val="000000"/>
                          </a:solidFill>
                          <a:latin typeface="Calibri"/>
                        </a:rPr>
                        <a:t>ABS</a:t>
                      </a:r>
                    </a:p>
                  </a:txBody>
                  <a:tcPr marL="6650" marR="6650" marT="6650" marB="0">
                    <a:lnL>
                      <a:noFill/>
                    </a:lnL>
                    <a:lnR>
                      <a:noFill/>
                    </a:lnR>
                    <a:lnT>
                      <a:noFill/>
                    </a:lnT>
                    <a:lnB>
                      <a:noFill/>
                    </a:lnB>
                    <a:solidFill>
                      <a:srgbClr val="D8D8D8"/>
                    </a:solidFill>
                  </a:tcPr>
                </a:tc>
                <a:tc>
                  <a:txBody>
                    <a:bodyPr/>
                    <a:lstStyle/>
                    <a:p>
                      <a:pPr algn="l" fontAlgn="t"/>
                      <a:r>
                        <a:rPr lang="en-US" sz="1000" b="0" i="0" u="none" strike="noStrike" dirty="0">
                          <a:solidFill>
                            <a:srgbClr val="000000"/>
                          </a:solidFill>
                          <a:latin typeface="Calibri"/>
                        </a:rPr>
                        <a:t>SEVN</a:t>
                      </a:r>
                      <a:br>
                        <a:rPr lang="en-US" sz="1000" b="0" i="0" u="none" strike="noStrike" dirty="0">
                          <a:solidFill>
                            <a:srgbClr val="000000"/>
                          </a:solidFill>
                          <a:latin typeface="Calibri"/>
                        </a:rPr>
                      </a:br>
                      <a:r>
                        <a:rPr lang="en-US" sz="1000" b="0" i="0" u="none" strike="noStrike" dirty="0">
                          <a:solidFill>
                            <a:srgbClr val="000000"/>
                          </a:solidFill>
                          <a:latin typeface="Calibri"/>
                        </a:rPr>
                        <a:t>Grd</a:t>
                      </a:r>
                      <a:br>
                        <a:rPr lang="en-US" sz="1000" b="0" i="0" u="none" strike="noStrike" dirty="0">
                          <a:solidFill>
                            <a:srgbClr val="000000"/>
                          </a:solidFill>
                          <a:latin typeface="Calibri"/>
                        </a:rPr>
                      </a:br>
                      <a:r>
                        <a:rPr lang="en-US" sz="1000" b="0" i="0" u="none" strike="noStrike" dirty="0">
                          <a:solidFill>
                            <a:srgbClr val="000000"/>
                          </a:solidFill>
                          <a:latin typeface="Calibri"/>
                        </a:rPr>
                        <a:t>ABS</a:t>
                      </a:r>
                    </a:p>
                  </a:txBody>
                  <a:tcPr marL="6650" marR="6650" marT="6650" marB="0">
                    <a:lnL>
                      <a:noFill/>
                    </a:lnL>
                    <a:lnR>
                      <a:noFill/>
                    </a:lnR>
                    <a:lnT>
                      <a:noFill/>
                    </a:lnT>
                    <a:lnB>
                      <a:noFill/>
                    </a:lnB>
                    <a:solidFill>
                      <a:srgbClr val="D8D8D8"/>
                    </a:solidFill>
                  </a:tcPr>
                </a:tc>
                <a:tc>
                  <a:txBody>
                    <a:bodyPr/>
                    <a:lstStyle/>
                    <a:p>
                      <a:pPr algn="l" fontAlgn="t"/>
                      <a:r>
                        <a:rPr lang="en-US" sz="1000" b="0" i="0" u="none" strike="noStrike" dirty="0">
                          <a:solidFill>
                            <a:srgbClr val="000000"/>
                          </a:solidFill>
                          <a:latin typeface="Calibri"/>
                        </a:rPr>
                        <a:t>EIGHT</a:t>
                      </a:r>
                      <a:br>
                        <a:rPr lang="en-US" sz="1000" b="0" i="0" u="none" strike="noStrike" dirty="0">
                          <a:solidFill>
                            <a:srgbClr val="000000"/>
                          </a:solidFill>
                          <a:latin typeface="Calibri"/>
                        </a:rPr>
                      </a:br>
                      <a:r>
                        <a:rPr lang="en-US" sz="1000" b="0" i="0" u="none" strike="noStrike" dirty="0">
                          <a:solidFill>
                            <a:srgbClr val="000000"/>
                          </a:solidFill>
                          <a:latin typeface="Calibri"/>
                        </a:rPr>
                        <a:t>Grd</a:t>
                      </a:r>
                      <a:br>
                        <a:rPr lang="en-US" sz="1000" b="0" i="0" u="none" strike="noStrike" dirty="0">
                          <a:solidFill>
                            <a:srgbClr val="000000"/>
                          </a:solidFill>
                          <a:latin typeface="Calibri"/>
                        </a:rPr>
                      </a:br>
                      <a:r>
                        <a:rPr lang="en-US" sz="1000" b="0" i="0" u="none" strike="noStrike" dirty="0">
                          <a:solidFill>
                            <a:srgbClr val="000000"/>
                          </a:solidFill>
                          <a:latin typeface="Calibri"/>
                        </a:rPr>
                        <a:t>ABS</a:t>
                      </a:r>
                    </a:p>
                  </a:txBody>
                  <a:tcPr marL="6650" marR="6650" marT="6650" marB="0">
                    <a:lnL>
                      <a:noFill/>
                    </a:lnL>
                    <a:lnR>
                      <a:noFill/>
                    </a:lnR>
                    <a:lnT>
                      <a:noFill/>
                    </a:lnT>
                    <a:lnB>
                      <a:noFill/>
                    </a:lnB>
                    <a:solidFill>
                      <a:srgbClr val="D8D8D8"/>
                    </a:solidFill>
                  </a:tcPr>
                </a:tc>
                <a:tc>
                  <a:txBody>
                    <a:bodyPr/>
                    <a:lstStyle/>
                    <a:p>
                      <a:pPr algn="l" fontAlgn="t"/>
                      <a:r>
                        <a:rPr lang="en-US" sz="1000" b="0" i="0" u="none" strike="noStrike" dirty="0">
                          <a:solidFill>
                            <a:srgbClr val="000000"/>
                          </a:solidFill>
                          <a:latin typeface="Calibri"/>
                        </a:rPr>
                        <a:t>SIXth</a:t>
                      </a:r>
                      <a:br>
                        <a:rPr lang="en-US" sz="1000" b="0" i="0" u="none" strike="noStrike" dirty="0">
                          <a:solidFill>
                            <a:srgbClr val="000000"/>
                          </a:solidFill>
                          <a:latin typeface="Calibri"/>
                        </a:rPr>
                      </a:br>
                      <a:r>
                        <a:rPr lang="en-US" sz="1000" b="0" i="0" u="none" strike="noStrike" dirty="0">
                          <a:solidFill>
                            <a:srgbClr val="000000"/>
                          </a:solidFill>
                          <a:latin typeface="Calibri"/>
                        </a:rPr>
                        <a:t>Grd</a:t>
                      </a:r>
                      <a:br>
                        <a:rPr lang="en-US" sz="1000" b="0" i="0" u="none" strike="noStrike" dirty="0">
                          <a:solidFill>
                            <a:srgbClr val="000000"/>
                          </a:solidFill>
                          <a:latin typeface="Calibri"/>
                        </a:rPr>
                      </a:br>
                      <a:r>
                        <a:rPr lang="en-US" sz="1000" b="0" i="0" u="none" strike="noStrike" dirty="0">
                          <a:solidFill>
                            <a:srgbClr val="000000"/>
                          </a:solidFill>
                          <a:latin typeface="Calibri"/>
                        </a:rPr>
                        <a:t>ENGL</a:t>
                      </a:r>
                    </a:p>
                  </a:txBody>
                  <a:tcPr marL="6650" marR="6650" marT="6650" marB="0">
                    <a:lnL>
                      <a:noFill/>
                    </a:lnL>
                    <a:lnR>
                      <a:noFill/>
                    </a:lnR>
                    <a:lnT>
                      <a:noFill/>
                    </a:lnT>
                    <a:lnB>
                      <a:noFill/>
                    </a:lnB>
                    <a:solidFill>
                      <a:srgbClr val="D8D8D8"/>
                    </a:solidFill>
                  </a:tcPr>
                </a:tc>
                <a:tc>
                  <a:txBody>
                    <a:bodyPr/>
                    <a:lstStyle/>
                    <a:p>
                      <a:pPr algn="l" fontAlgn="t"/>
                      <a:r>
                        <a:rPr lang="en-US" sz="1000" b="0" i="0" u="none" strike="noStrike" dirty="0">
                          <a:solidFill>
                            <a:srgbClr val="000000"/>
                          </a:solidFill>
                          <a:latin typeface="Calibri"/>
                        </a:rPr>
                        <a:t>SEVN</a:t>
                      </a:r>
                      <a:br>
                        <a:rPr lang="en-US" sz="1000" b="0" i="0" u="none" strike="noStrike" dirty="0">
                          <a:solidFill>
                            <a:srgbClr val="000000"/>
                          </a:solidFill>
                          <a:latin typeface="Calibri"/>
                        </a:rPr>
                      </a:br>
                      <a:r>
                        <a:rPr lang="en-US" sz="1000" b="0" i="0" u="none" strike="noStrike" dirty="0">
                          <a:solidFill>
                            <a:srgbClr val="000000"/>
                          </a:solidFill>
                          <a:latin typeface="Calibri"/>
                        </a:rPr>
                        <a:t>Grd</a:t>
                      </a:r>
                      <a:br>
                        <a:rPr lang="en-US" sz="1000" b="0" i="0" u="none" strike="noStrike" dirty="0">
                          <a:solidFill>
                            <a:srgbClr val="000000"/>
                          </a:solidFill>
                          <a:latin typeface="Calibri"/>
                        </a:rPr>
                      </a:br>
                      <a:r>
                        <a:rPr lang="en-US" sz="1000" b="0" i="0" u="none" strike="noStrike" dirty="0">
                          <a:solidFill>
                            <a:srgbClr val="000000"/>
                          </a:solidFill>
                          <a:latin typeface="Calibri"/>
                        </a:rPr>
                        <a:t>ENGL</a:t>
                      </a:r>
                    </a:p>
                  </a:txBody>
                  <a:tcPr marL="6650" marR="6650" marT="6650" marB="0">
                    <a:lnL>
                      <a:noFill/>
                    </a:lnL>
                    <a:lnR>
                      <a:noFill/>
                    </a:lnR>
                    <a:lnT>
                      <a:noFill/>
                    </a:lnT>
                    <a:lnB>
                      <a:noFill/>
                    </a:lnB>
                    <a:solidFill>
                      <a:srgbClr val="D8D8D8"/>
                    </a:solidFill>
                  </a:tcPr>
                </a:tc>
                <a:tc>
                  <a:txBody>
                    <a:bodyPr/>
                    <a:lstStyle/>
                    <a:p>
                      <a:pPr algn="l" fontAlgn="t"/>
                      <a:r>
                        <a:rPr lang="en-US" sz="1000" b="0" i="0" u="none" strike="noStrike" dirty="0">
                          <a:solidFill>
                            <a:srgbClr val="000000"/>
                          </a:solidFill>
                          <a:latin typeface="Calibri"/>
                        </a:rPr>
                        <a:t>EIGHT</a:t>
                      </a:r>
                      <a:br>
                        <a:rPr lang="en-US" sz="1000" b="0" i="0" u="none" strike="noStrike" dirty="0">
                          <a:solidFill>
                            <a:srgbClr val="000000"/>
                          </a:solidFill>
                          <a:latin typeface="Calibri"/>
                        </a:rPr>
                      </a:br>
                      <a:r>
                        <a:rPr lang="en-US" sz="1000" b="0" i="0" u="none" strike="noStrike" dirty="0">
                          <a:solidFill>
                            <a:srgbClr val="000000"/>
                          </a:solidFill>
                          <a:latin typeface="Calibri"/>
                        </a:rPr>
                        <a:t>Grd</a:t>
                      </a:r>
                      <a:br>
                        <a:rPr lang="en-US" sz="1000" b="0" i="0" u="none" strike="noStrike" dirty="0">
                          <a:solidFill>
                            <a:srgbClr val="000000"/>
                          </a:solidFill>
                          <a:latin typeface="Calibri"/>
                        </a:rPr>
                      </a:br>
                      <a:r>
                        <a:rPr lang="en-US" sz="1000" b="0" i="0" u="none" strike="noStrike" dirty="0">
                          <a:solidFill>
                            <a:srgbClr val="000000"/>
                          </a:solidFill>
                          <a:latin typeface="Calibri"/>
                        </a:rPr>
                        <a:t>ENGL</a:t>
                      </a:r>
                    </a:p>
                  </a:txBody>
                  <a:tcPr marL="6650" marR="6650" marT="6650" marB="0">
                    <a:lnL>
                      <a:noFill/>
                    </a:lnL>
                    <a:lnR>
                      <a:noFill/>
                    </a:lnR>
                    <a:lnT>
                      <a:noFill/>
                    </a:lnT>
                    <a:lnB>
                      <a:noFill/>
                    </a:lnB>
                    <a:solidFill>
                      <a:srgbClr val="D8D8D8"/>
                    </a:solidFill>
                  </a:tcPr>
                </a:tc>
                <a:tc>
                  <a:txBody>
                    <a:bodyPr/>
                    <a:lstStyle/>
                    <a:p>
                      <a:pPr algn="l" fontAlgn="t"/>
                      <a:r>
                        <a:rPr lang="en-US" sz="1000" b="0" i="0" u="none" strike="noStrike" dirty="0">
                          <a:solidFill>
                            <a:srgbClr val="000000"/>
                          </a:solidFill>
                          <a:latin typeface="Calibri"/>
                        </a:rPr>
                        <a:t>SIXth</a:t>
                      </a:r>
                      <a:br>
                        <a:rPr lang="en-US" sz="1000" b="0" i="0" u="none" strike="noStrike" dirty="0">
                          <a:solidFill>
                            <a:srgbClr val="000000"/>
                          </a:solidFill>
                          <a:latin typeface="Calibri"/>
                        </a:rPr>
                      </a:br>
                      <a:r>
                        <a:rPr lang="en-US" sz="1000" b="0" i="0" u="none" strike="noStrike" dirty="0">
                          <a:solidFill>
                            <a:srgbClr val="000000"/>
                          </a:solidFill>
                          <a:latin typeface="Calibri"/>
                        </a:rPr>
                        <a:t>Grd</a:t>
                      </a:r>
                      <a:br>
                        <a:rPr lang="en-US" sz="1000" b="0" i="0" u="none" strike="noStrike" dirty="0">
                          <a:solidFill>
                            <a:srgbClr val="000000"/>
                          </a:solidFill>
                          <a:latin typeface="Calibri"/>
                        </a:rPr>
                      </a:br>
                      <a:r>
                        <a:rPr lang="en-US" sz="1000" b="0" i="0" u="none" strike="noStrike" dirty="0">
                          <a:solidFill>
                            <a:srgbClr val="000000"/>
                          </a:solidFill>
                          <a:latin typeface="Calibri"/>
                        </a:rPr>
                        <a:t>MATH</a:t>
                      </a:r>
                    </a:p>
                  </a:txBody>
                  <a:tcPr marL="6650" marR="6650" marT="6650" marB="0">
                    <a:lnL>
                      <a:noFill/>
                    </a:lnL>
                    <a:lnR>
                      <a:noFill/>
                    </a:lnR>
                    <a:lnT>
                      <a:noFill/>
                    </a:lnT>
                    <a:lnB>
                      <a:noFill/>
                    </a:lnB>
                    <a:solidFill>
                      <a:srgbClr val="D8D8D8"/>
                    </a:solidFill>
                  </a:tcPr>
                </a:tc>
                <a:tc>
                  <a:txBody>
                    <a:bodyPr/>
                    <a:lstStyle/>
                    <a:p>
                      <a:pPr algn="l" fontAlgn="t"/>
                      <a:r>
                        <a:rPr lang="en-US" sz="1000" b="0" i="0" u="none" strike="noStrike" dirty="0">
                          <a:solidFill>
                            <a:srgbClr val="000000"/>
                          </a:solidFill>
                          <a:latin typeface="Calibri"/>
                        </a:rPr>
                        <a:t>SEVN</a:t>
                      </a:r>
                      <a:br>
                        <a:rPr lang="en-US" sz="1000" b="0" i="0" u="none" strike="noStrike" dirty="0">
                          <a:solidFill>
                            <a:srgbClr val="000000"/>
                          </a:solidFill>
                          <a:latin typeface="Calibri"/>
                        </a:rPr>
                      </a:br>
                      <a:r>
                        <a:rPr lang="en-US" sz="1000" b="0" i="0" u="none" strike="noStrike" dirty="0">
                          <a:solidFill>
                            <a:srgbClr val="000000"/>
                          </a:solidFill>
                          <a:latin typeface="Calibri"/>
                        </a:rPr>
                        <a:t>Grd</a:t>
                      </a:r>
                      <a:br>
                        <a:rPr lang="en-US" sz="1000" b="0" i="0" u="none" strike="noStrike" dirty="0">
                          <a:solidFill>
                            <a:srgbClr val="000000"/>
                          </a:solidFill>
                          <a:latin typeface="Calibri"/>
                        </a:rPr>
                      </a:br>
                      <a:r>
                        <a:rPr lang="en-US" sz="1000" b="0" i="0" u="none" strike="noStrike" dirty="0">
                          <a:solidFill>
                            <a:srgbClr val="000000"/>
                          </a:solidFill>
                          <a:latin typeface="Calibri"/>
                        </a:rPr>
                        <a:t>MATH</a:t>
                      </a:r>
                    </a:p>
                  </a:txBody>
                  <a:tcPr marL="6650" marR="6650" marT="6650" marB="0">
                    <a:lnL>
                      <a:noFill/>
                    </a:lnL>
                    <a:lnR>
                      <a:noFill/>
                    </a:lnR>
                    <a:lnT>
                      <a:noFill/>
                    </a:lnT>
                    <a:lnB>
                      <a:noFill/>
                    </a:lnB>
                    <a:solidFill>
                      <a:srgbClr val="D8D8D8"/>
                    </a:solidFill>
                  </a:tcPr>
                </a:tc>
                <a:tc>
                  <a:txBody>
                    <a:bodyPr/>
                    <a:lstStyle/>
                    <a:p>
                      <a:pPr algn="l" fontAlgn="t"/>
                      <a:r>
                        <a:rPr lang="en-US" sz="1000" b="0" i="0" u="none" strike="noStrike" dirty="0">
                          <a:solidFill>
                            <a:srgbClr val="000000"/>
                          </a:solidFill>
                          <a:latin typeface="Calibri"/>
                        </a:rPr>
                        <a:t>EIGHT</a:t>
                      </a:r>
                      <a:br>
                        <a:rPr lang="en-US" sz="1000" b="0" i="0" u="none" strike="noStrike" dirty="0">
                          <a:solidFill>
                            <a:srgbClr val="000000"/>
                          </a:solidFill>
                          <a:latin typeface="Calibri"/>
                        </a:rPr>
                      </a:br>
                      <a:r>
                        <a:rPr lang="en-US" sz="1000" b="0" i="0" u="none" strike="noStrike" dirty="0">
                          <a:solidFill>
                            <a:srgbClr val="000000"/>
                          </a:solidFill>
                          <a:latin typeface="Calibri"/>
                        </a:rPr>
                        <a:t>Grd</a:t>
                      </a:r>
                      <a:br>
                        <a:rPr lang="en-US" sz="1000" b="0" i="0" u="none" strike="noStrike" dirty="0">
                          <a:solidFill>
                            <a:srgbClr val="000000"/>
                          </a:solidFill>
                          <a:latin typeface="Calibri"/>
                        </a:rPr>
                      </a:br>
                      <a:r>
                        <a:rPr lang="en-US" sz="1000" b="0" i="0" u="none" strike="noStrike" dirty="0">
                          <a:solidFill>
                            <a:srgbClr val="000000"/>
                          </a:solidFill>
                          <a:latin typeface="Calibri"/>
                        </a:rPr>
                        <a:t>MATH</a:t>
                      </a:r>
                    </a:p>
                  </a:txBody>
                  <a:tcPr marL="6650" marR="6650" marT="6650" marB="0">
                    <a:lnL>
                      <a:noFill/>
                    </a:lnL>
                    <a:lnR>
                      <a:noFill/>
                    </a:lnR>
                    <a:lnT>
                      <a:noFill/>
                    </a:lnT>
                    <a:lnB>
                      <a:noFill/>
                    </a:lnB>
                    <a:solidFill>
                      <a:srgbClr val="D8D8D8"/>
                    </a:solidFill>
                  </a:tcPr>
                </a:tc>
                <a:tc>
                  <a:txBody>
                    <a:bodyPr/>
                    <a:lstStyle/>
                    <a:p>
                      <a:pPr algn="l" fontAlgn="t"/>
                      <a:r>
                        <a:rPr lang="en-US" sz="1000" b="0" i="0" u="none" strike="noStrike" dirty="0">
                          <a:solidFill>
                            <a:srgbClr val="000000"/>
                          </a:solidFill>
                          <a:latin typeface="Calibri"/>
                        </a:rPr>
                        <a:t>RISK</a:t>
                      </a:r>
                    </a:p>
                  </a:txBody>
                  <a:tcPr marL="6650" marR="6650" marT="6650" marB="0">
                    <a:lnL>
                      <a:noFill/>
                    </a:lnL>
                    <a:lnR>
                      <a:noFill/>
                    </a:lnR>
                    <a:lnT>
                      <a:noFill/>
                    </a:lnT>
                    <a:lnB>
                      <a:noFill/>
                    </a:lnB>
                    <a:solidFill>
                      <a:srgbClr val="D8D8D8"/>
                    </a:solidFill>
                  </a:tcPr>
                </a:tc>
              </a:tr>
              <a:tr h="387018">
                <a:tc>
                  <a:txBody>
                    <a:bodyPr/>
                    <a:lstStyle/>
                    <a:p>
                      <a:pPr algn="ctr" fontAlgn="ctr"/>
                      <a:r>
                        <a:rPr lang="en-US" sz="1000" b="0" i="0" u="none" strike="noStrike" dirty="0">
                          <a:solidFill>
                            <a:srgbClr val="000000"/>
                          </a:solidFill>
                          <a:latin typeface="Calibri"/>
                        </a:rPr>
                        <a:t>NC WISE HS</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1</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7/1/2010</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6/30/1995</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Student1</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2</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8</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5</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C+</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D</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F</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D-</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F</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D</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0.67</a:t>
                      </a:r>
                    </a:p>
                  </a:txBody>
                  <a:tcPr marL="6650" marR="6650" marT="6650" marB="0" anchor="ctr">
                    <a:lnL>
                      <a:noFill/>
                    </a:lnL>
                    <a:lnR>
                      <a:noFill/>
                    </a:lnR>
                    <a:lnT>
                      <a:noFill/>
                    </a:lnT>
                    <a:lnB>
                      <a:noFill/>
                    </a:lnB>
                  </a:tcPr>
                </a:tc>
              </a:tr>
              <a:tr h="396659">
                <a:tc>
                  <a:txBody>
                    <a:bodyPr/>
                    <a:lstStyle/>
                    <a:p>
                      <a:pPr algn="ctr" fontAlgn="ctr"/>
                      <a:r>
                        <a:rPr lang="en-US" sz="1000" b="0" i="0" u="none" strike="noStrike" dirty="0">
                          <a:solidFill>
                            <a:srgbClr val="000000"/>
                          </a:solidFill>
                          <a:latin typeface="Calibri"/>
                        </a:rPr>
                        <a:t>NC WISE HS</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2</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7/1/2011</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7/12/1996</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Student2</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14</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3</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28</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no data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C</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F</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80</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C</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D-</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0.5</a:t>
                      </a:r>
                    </a:p>
                  </a:txBody>
                  <a:tcPr marL="6650" marR="6650" marT="6650" marB="0" anchor="ctr">
                    <a:lnL>
                      <a:noFill/>
                    </a:lnL>
                    <a:lnR>
                      <a:noFill/>
                    </a:lnR>
                    <a:lnT>
                      <a:noFill/>
                    </a:lnT>
                    <a:lnB>
                      <a:noFill/>
                    </a:lnB>
                  </a:tcPr>
                </a:tc>
              </a:tr>
              <a:tr h="396659">
                <a:tc>
                  <a:txBody>
                    <a:bodyPr/>
                    <a:lstStyle/>
                    <a:p>
                      <a:pPr algn="ctr" fontAlgn="ctr"/>
                      <a:r>
                        <a:rPr lang="en-US" sz="1000" b="0" i="0" u="none" strike="noStrike" dirty="0">
                          <a:solidFill>
                            <a:srgbClr val="000000"/>
                          </a:solidFill>
                          <a:latin typeface="Calibri"/>
                        </a:rPr>
                        <a:t>NC WISE HS</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3</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7/1/2011</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9/20/1996</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Student3</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16</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6</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0</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no data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B</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no data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B-</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0.29</a:t>
                      </a:r>
                    </a:p>
                  </a:txBody>
                  <a:tcPr marL="6650" marR="6650" marT="6650" marB="0" anchor="ctr">
                    <a:lnL>
                      <a:noFill/>
                    </a:lnL>
                    <a:lnR>
                      <a:noFill/>
                    </a:lnR>
                    <a:lnT>
                      <a:noFill/>
                    </a:lnT>
                    <a:lnB>
                      <a:noFill/>
                    </a:lnB>
                  </a:tcPr>
                </a:tc>
              </a:tr>
              <a:tr h="396659">
                <a:tc>
                  <a:txBody>
                    <a:bodyPr/>
                    <a:lstStyle/>
                    <a:p>
                      <a:pPr algn="ctr" fontAlgn="ctr"/>
                      <a:r>
                        <a:rPr lang="en-US" sz="1000" b="0" i="0" u="none" strike="noStrike" dirty="0">
                          <a:solidFill>
                            <a:srgbClr val="000000"/>
                          </a:solidFill>
                          <a:latin typeface="Calibri"/>
                        </a:rPr>
                        <a:t>NC WISE HS</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4</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7/1/2010</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8/29/1993</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Student4</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no data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6</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18</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no data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no data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F</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no data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P</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F</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0.8</a:t>
                      </a:r>
                    </a:p>
                  </a:txBody>
                  <a:tcPr marL="6650" marR="6650" marT="6650" marB="0" anchor="ctr">
                    <a:lnL>
                      <a:noFill/>
                    </a:lnL>
                    <a:lnR>
                      <a:noFill/>
                    </a:lnR>
                    <a:lnT>
                      <a:noFill/>
                    </a:lnT>
                    <a:lnB>
                      <a:noFill/>
                    </a:lnB>
                  </a:tcPr>
                </a:tc>
              </a:tr>
              <a:tr h="396659">
                <a:tc>
                  <a:txBody>
                    <a:bodyPr/>
                    <a:lstStyle/>
                    <a:p>
                      <a:pPr algn="ctr" fontAlgn="ctr"/>
                      <a:r>
                        <a:rPr lang="en-US" sz="1000" b="0" i="0" u="none" strike="noStrike" dirty="0">
                          <a:solidFill>
                            <a:srgbClr val="000000"/>
                          </a:solidFill>
                          <a:latin typeface="Calibri"/>
                        </a:rPr>
                        <a:t>NC WISE HS</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5</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7/1/2010</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4/10/1995</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Student5</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9</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24</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no data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D</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no data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no data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F</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no data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no data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1</a:t>
                      </a:r>
                    </a:p>
                  </a:txBody>
                  <a:tcPr marL="6650" marR="6650" marT="6650" marB="0" anchor="ctr">
                    <a:lnL>
                      <a:noFill/>
                    </a:lnL>
                    <a:lnR>
                      <a:noFill/>
                    </a:lnR>
                    <a:lnT>
                      <a:noFill/>
                    </a:lnT>
                    <a:lnB>
                      <a:noFill/>
                    </a:lnB>
                  </a:tcPr>
                </a:tc>
              </a:tr>
              <a:tr h="387018">
                <a:tc>
                  <a:txBody>
                    <a:bodyPr/>
                    <a:lstStyle/>
                    <a:p>
                      <a:pPr algn="ctr" fontAlgn="ctr"/>
                      <a:r>
                        <a:rPr lang="en-US" sz="1000" b="0" i="0" u="none" strike="noStrike" dirty="0">
                          <a:solidFill>
                            <a:srgbClr val="000000"/>
                          </a:solidFill>
                          <a:latin typeface="Calibri"/>
                        </a:rPr>
                        <a:t>NC WISE HS</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6</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7/1/2010</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8/18/1995</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Student6</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3</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5</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5</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C+</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D</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F</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C</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F</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D</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0.44</a:t>
                      </a:r>
                    </a:p>
                  </a:txBody>
                  <a:tcPr marL="6650" marR="6650" marT="6650" marB="0" anchor="ctr">
                    <a:lnL>
                      <a:noFill/>
                    </a:lnL>
                    <a:lnR>
                      <a:noFill/>
                    </a:lnR>
                    <a:lnT>
                      <a:noFill/>
                    </a:lnT>
                    <a:lnB>
                      <a:noFill/>
                    </a:lnB>
                  </a:tcPr>
                </a:tc>
              </a:tr>
              <a:tr h="387018">
                <a:tc>
                  <a:txBody>
                    <a:bodyPr/>
                    <a:lstStyle/>
                    <a:p>
                      <a:pPr algn="ctr" fontAlgn="ctr"/>
                      <a:r>
                        <a:rPr lang="en-US" sz="1000" b="0" i="0" u="none" strike="noStrike" dirty="0">
                          <a:solidFill>
                            <a:srgbClr val="000000"/>
                          </a:solidFill>
                          <a:latin typeface="Calibri"/>
                        </a:rPr>
                        <a:t>NC WISE HS</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7</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7/1/2011</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3/20/1996</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Student7</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1</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4</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13</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C-</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B-</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C-</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C</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0.33</a:t>
                      </a:r>
                    </a:p>
                  </a:txBody>
                  <a:tcPr marL="6650" marR="6650" marT="6650" marB="0" anchor="ctr">
                    <a:lnL>
                      <a:noFill/>
                    </a:lnL>
                    <a:lnR>
                      <a:noFill/>
                    </a:lnR>
                    <a:lnT>
                      <a:noFill/>
                    </a:lnT>
                    <a:lnB>
                      <a:noFill/>
                    </a:lnB>
                  </a:tcPr>
                </a:tc>
              </a:tr>
              <a:tr h="387018">
                <a:tc>
                  <a:txBody>
                    <a:bodyPr/>
                    <a:lstStyle/>
                    <a:p>
                      <a:pPr algn="ctr" fontAlgn="ctr"/>
                      <a:r>
                        <a:rPr lang="en-US" sz="1000" b="0" i="0" u="none" strike="noStrike" dirty="0">
                          <a:solidFill>
                            <a:srgbClr val="000000"/>
                          </a:solidFill>
                          <a:latin typeface="Calibri"/>
                        </a:rPr>
                        <a:t>NC WISE HS</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8</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7/1/2010</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2/20/1995</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Student8</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5</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9</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13</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C-</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B-</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F</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C+</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B-</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D</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0.56</a:t>
                      </a:r>
                    </a:p>
                  </a:txBody>
                  <a:tcPr marL="6650" marR="6650" marT="6650" marB="0" anchor="ctr">
                    <a:lnL>
                      <a:noFill/>
                    </a:lnL>
                    <a:lnR>
                      <a:noFill/>
                    </a:lnR>
                    <a:lnT>
                      <a:noFill/>
                    </a:lnT>
                    <a:lnB>
                      <a:noFill/>
                    </a:lnB>
                  </a:tcPr>
                </a:tc>
              </a:tr>
              <a:tr h="387018">
                <a:tc>
                  <a:txBody>
                    <a:bodyPr/>
                    <a:lstStyle/>
                    <a:p>
                      <a:pPr algn="ctr" fontAlgn="ctr"/>
                      <a:r>
                        <a:rPr lang="en-US" sz="1000" b="0" i="0" u="none" strike="noStrike" dirty="0">
                          <a:solidFill>
                            <a:srgbClr val="000000"/>
                          </a:solidFill>
                          <a:latin typeface="Calibri"/>
                        </a:rPr>
                        <a:t>NC WISE HS</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9</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7/1/2011</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8/23/1996</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Student9</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7</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6</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6</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C</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D</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C</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C</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C</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0.44</a:t>
                      </a:r>
                    </a:p>
                  </a:txBody>
                  <a:tcPr marL="6650" marR="6650" marT="6650" marB="0" anchor="ctr">
                    <a:lnL>
                      <a:noFill/>
                    </a:lnL>
                    <a:lnR>
                      <a:noFill/>
                    </a:lnR>
                    <a:lnT>
                      <a:noFill/>
                    </a:lnT>
                    <a:lnB>
                      <a:noFill/>
                    </a:lnB>
                  </a:tcPr>
                </a:tc>
              </a:tr>
              <a:tr h="396659">
                <a:tc>
                  <a:txBody>
                    <a:bodyPr/>
                    <a:lstStyle/>
                    <a:p>
                      <a:pPr algn="ctr" fontAlgn="ctr"/>
                      <a:r>
                        <a:rPr lang="en-US" sz="1000" b="0" i="0" u="none" strike="noStrike" dirty="0">
                          <a:solidFill>
                            <a:srgbClr val="000000"/>
                          </a:solidFill>
                          <a:latin typeface="Calibri"/>
                        </a:rPr>
                        <a:t>NC WISE HS</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10</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7/1/2011</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2/18/1996</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Student10</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no data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9</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7</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no data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94</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92</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no data</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94</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92</a:t>
                      </a:r>
                    </a:p>
                  </a:txBody>
                  <a:tcPr marL="6650" marR="6650" marT="6650" marB="0" anchor="ctr">
                    <a:lnL>
                      <a:noFill/>
                    </a:lnL>
                    <a:lnR>
                      <a:noFill/>
                    </a:lnR>
                    <a:lnT>
                      <a:noFill/>
                    </a:lnT>
                    <a:lnB>
                      <a:noFill/>
                    </a:lnB>
                  </a:tcPr>
                </a:tc>
                <a:tc>
                  <a:txBody>
                    <a:bodyPr/>
                    <a:lstStyle/>
                    <a:p>
                      <a:pPr algn="ctr" fontAlgn="ctr"/>
                      <a:r>
                        <a:rPr lang="en-US" sz="1000" b="0" i="0" u="none" strike="noStrike" dirty="0">
                          <a:solidFill>
                            <a:srgbClr val="000000"/>
                          </a:solidFill>
                          <a:latin typeface="Calibri"/>
                        </a:rPr>
                        <a:t>0.33</a:t>
                      </a:r>
                    </a:p>
                  </a:txBody>
                  <a:tcPr marL="6650" marR="6650" marT="6650" marB="0" anchor="ctr">
                    <a:lnL>
                      <a:noFill/>
                    </a:lnL>
                    <a:lnR>
                      <a:noFill/>
                    </a:lnR>
                    <a:lnT>
                      <a:noFill/>
                    </a:lnT>
                    <a:lnB>
                      <a:noFill/>
                    </a:lnB>
                  </a:tcPr>
                </a:tc>
              </a:tr>
            </a:tbl>
          </a:graphicData>
        </a:graphic>
      </p:graphicFrame>
    </p:spTree>
    <p:extLst>
      <p:ext uri="{BB962C8B-B14F-4D97-AF65-F5344CB8AC3E}">
        <p14:creationId xmlns:p14="http://schemas.microsoft.com/office/powerpoint/2010/main" val="32057113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a:xfrm>
            <a:off x="609600" y="304800"/>
            <a:ext cx="7772400" cy="762000"/>
          </a:xfrm>
        </p:spPr>
        <p:txBody>
          <a:bodyPr/>
          <a:lstStyle/>
          <a:p>
            <a:pPr algn="ctr" eaLnBrk="1" fontAlgn="auto" hangingPunct="1">
              <a:spcAft>
                <a:spcPts val="0"/>
              </a:spcAft>
              <a:defRPr/>
            </a:pPr>
            <a:r>
              <a:rPr lang="en-US" dirty="0">
                <a:ea typeface="ヒラギノ角ゴ Pro W3" charset="0"/>
                <a:cs typeface="+mj-cs"/>
              </a:rPr>
              <a:t> Example:  Student #1</a:t>
            </a:r>
          </a:p>
        </p:txBody>
      </p:sp>
      <p:sp>
        <p:nvSpPr>
          <p:cNvPr id="56322" name="Rectangle 3"/>
          <p:cNvSpPr>
            <a:spLocks noGrp="1" noChangeArrowheads="1"/>
          </p:cNvSpPr>
          <p:nvPr>
            <p:ph type="body" idx="1"/>
          </p:nvPr>
        </p:nvSpPr>
        <p:spPr>
          <a:xfrm>
            <a:off x="457200" y="1219200"/>
            <a:ext cx="8229600" cy="4800600"/>
          </a:xfrm>
        </p:spPr>
        <p:txBody>
          <a:bodyPr/>
          <a:lstStyle/>
          <a:p>
            <a:pPr eaLnBrk="1" hangingPunct="1">
              <a:lnSpc>
                <a:spcPct val="90000"/>
              </a:lnSpc>
            </a:pPr>
            <a:r>
              <a:rPr lang="en-US" sz="2800" smtClean="0">
                <a:ea typeface="ヒラギノ角ゴ Pro W3" charset="-128"/>
              </a:rPr>
              <a:t>Rising ninth grader</a:t>
            </a:r>
          </a:p>
          <a:p>
            <a:pPr lvl="1" eaLnBrk="1" hangingPunct="1">
              <a:lnSpc>
                <a:spcPct val="90000"/>
              </a:lnSpc>
            </a:pPr>
            <a:r>
              <a:rPr lang="en-US" smtClean="0">
                <a:ea typeface="ヒラギノ角ゴ Pro W3" charset="-128"/>
              </a:rPr>
              <a:t>2 absences in sixth grade </a:t>
            </a:r>
          </a:p>
          <a:p>
            <a:pPr lvl="1" eaLnBrk="1" hangingPunct="1">
              <a:lnSpc>
                <a:spcPct val="90000"/>
              </a:lnSpc>
            </a:pPr>
            <a:r>
              <a:rPr lang="en-US" smtClean="0">
                <a:ea typeface="ヒラギノ角ゴ Pro W3" charset="-128"/>
              </a:rPr>
              <a:t>8 absences in seventh grade - </a:t>
            </a:r>
            <a:r>
              <a:rPr lang="en-US" smtClean="0">
                <a:solidFill>
                  <a:srgbClr val="FF3300"/>
                </a:solidFill>
                <a:ea typeface="ヒラギノ角ゴ Pro W3" charset="-128"/>
              </a:rPr>
              <a:t>risk factor</a:t>
            </a:r>
          </a:p>
          <a:p>
            <a:pPr lvl="1" eaLnBrk="1" hangingPunct="1">
              <a:lnSpc>
                <a:spcPct val="90000"/>
              </a:lnSpc>
            </a:pPr>
            <a:r>
              <a:rPr lang="en-US" smtClean="0">
                <a:ea typeface="ヒラギノ角ゴ Pro W3" charset="-128"/>
              </a:rPr>
              <a:t>5 absences in eighth grade </a:t>
            </a:r>
          </a:p>
          <a:p>
            <a:pPr lvl="1" eaLnBrk="1" hangingPunct="1">
              <a:lnSpc>
                <a:spcPct val="90000"/>
              </a:lnSpc>
            </a:pPr>
            <a:r>
              <a:rPr lang="en-US" smtClean="0">
                <a:ea typeface="ヒラギノ角ゴ Pro W3" charset="-128"/>
              </a:rPr>
              <a:t>Sixth grade English final mark is </a:t>
            </a:r>
            <a:r>
              <a:rPr lang="ja-JP" altLang="en-US" smtClean="0">
                <a:ea typeface="ヒラギノ角ゴ Pro W3" charset="-128"/>
              </a:rPr>
              <a:t>“</a:t>
            </a:r>
            <a:r>
              <a:rPr lang="en-US" altLang="ja-JP" smtClean="0">
                <a:ea typeface="ヒラギノ角ゴ Pro W3" charset="-128"/>
              </a:rPr>
              <a:t>C+</a:t>
            </a:r>
            <a:r>
              <a:rPr lang="ja-JP" altLang="en-US" smtClean="0">
                <a:ea typeface="ヒラギノ角ゴ Pro W3" charset="-128"/>
              </a:rPr>
              <a:t>”</a:t>
            </a:r>
            <a:endParaRPr lang="en-US" altLang="ja-JP" smtClean="0">
              <a:ea typeface="ヒラギノ角ゴ Pro W3" charset="-128"/>
            </a:endParaRPr>
          </a:p>
          <a:p>
            <a:pPr lvl="1" eaLnBrk="1" hangingPunct="1">
              <a:lnSpc>
                <a:spcPct val="90000"/>
              </a:lnSpc>
            </a:pPr>
            <a:r>
              <a:rPr lang="en-US" smtClean="0">
                <a:ea typeface="ヒラギノ角ゴ Pro W3" charset="-128"/>
              </a:rPr>
              <a:t>Seventh grade English final mark is </a:t>
            </a:r>
            <a:r>
              <a:rPr lang="ja-JP" altLang="en-US" smtClean="0">
                <a:ea typeface="ヒラギノ角ゴ Pro W3" charset="-128"/>
              </a:rPr>
              <a:t>“</a:t>
            </a:r>
            <a:r>
              <a:rPr lang="en-US" altLang="ja-JP" smtClean="0">
                <a:ea typeface="ヒラギノ角ゴ Pro W3" charset="-128"/>
              </a:rPr>
              <a:t>D</a:t>
            </a:r>
            <a:r>
              <a:rPr lang="ja-JP" altLang="en-US" smtClean="0">
                <a:ea typeface="ヒラギノ角ゴ Pro W3" charset="-128"/>
              </a:rPr>
              <a:t>”</a:t>
            </a:r>
            <a:r>
              <a:rPr lang="en-US" altLang="ja-JP" smtClean="0">
                <a:ea typeface="ヒラギノ角ゴ Pro W3" charset="-128"/>
              </a:rPr>
              <a:t> - </a:t>
            </a:r>
            <a:r>
              <a:rPr lang="en-US" altLang="ja-JP" smtClean="0">
                <a:solidFill>
                  <a:srgbClr val="FF3300"/>
                </a:solidFill>
                <a:ea typeface="ヒラギノ角ゴ Pro W3" charset="-128"/>
              </a:rPr>
              <a:t>risk factor</a:t>
            </a:r>
            <a:endParaRPr lang="en-US" altLang="ja-JP" smtClean="0">
              <a:ea typeface="ヒラギノ角ゴ Pro W3" charset="-128"/>
            </a:endParaRPr>
          </a:p>
          <a:p>
            <a:pPr lvl="1" eaLnBrk="1" hangingPunct="1">
              <a:lnSpc>
                <a:spcPct val="90000"/>
              </a:lnSpc>
            </a:pPr>
            <a:r>
              <a:rPr lang="en-US" smtClean="0">
                <a:ea typeface="ヒラギノ角ゴ Pro W3" charset="-128"/>
              </a:rPr>
              <a:t>Eighth grade English final mark is </a:t>
            </a:r>
            <a:r>
              <a:rPr lang="ja-JP" altLang="en-US" smtClean="0">
                <a:ea typeface="ヒラギノ角ゴ Pro W3" charset="-128"/>
              </a:rPr>
              <a:t>“</a:t>
            </a:r>
            <a:r>
              <a:rPr lang="en-US" altLang="ja-JP" smtClean="0">
                <a:ea typeface="ヒラギノ角ゴ Pro W3" charset="-128"/>
              </a:rPr>
              <a:t>F</a:t>
            </a:r>
            <a:r>
              <a:rPr lang="ja-JP" altLang="en-US" smtClean="0">
                <a:ea typeface="ヒラギノ角ゴ Pro W3" charset="-128"/>
              </a:rPr>
              <a:t>”</a:t>
            </a:r>
            <a:r>
              <a:rPr lang="en-US" altLang="ja-JP" smtClean="0">
                <a:ea typeface="ヒラギノ角ゴ Pro W3" charset="-128"/>
              </a:rPr>
              <a:t> - </a:t>
            </a:r>
            <a:r>
              <a:rPr lang="en-US" altLang="ja-JP" smtClean="0">
                <a:solidFill>
                  <a:srgbClr val="FF3300"/>
                </a:solidFill>
                <a:ea typeface="ヒラギノ角ゴ Pro W3" charset="-128"/>
              </a:rPr>
              <a:t>risk factor</a:t>
            </a:r>
            <a:endParaRPr lang="en-US" altLang="ja-JP" smtClean="0">
              <a:ea typeface="ヒラギノ角ゴ Pro W3" charset="-128"/>
            </a:endParaRPr>
          </a:p>
          <a:p>
            <a:pPr lvl="1" eaLnBrk="1" hangingPunct="1">
              <a:lnSpc>
                <a:spcPct val="90000"/>
              </a:lnSpc>
            </a:pPr>
            <a:r>
              <a:rPr lang="en-US" smtClean="0">
                <a:ea typeface="ヒラギノ角ゴ Pro W3" charset="-128"/>
              </a:rPr>
              <a:t>Sixth grade math final mark is </a:t>
            </a:r>
            <a:r>
              <a:rPr lang="ja-JP" altLang="en-US" smtClean="0">
                <a:ea typeface="ヒラギノ角ゴ Pro W3" charset="-128"/>
              </a:rPr>
              <a:t>“</a:t>
            </a:r>
            <a:r>
              <a:rPr lang="en-US" altLang="ja-JP" smtClean="0">
                <a:ea typeface="ヒラギノ角ゴ Pro W3" charset="-128"/>
              </a:rPr>
              <a:t>D-</a:t>
            </a:r>
            <a:r>
              <a:rPr lang="ja-JP" altLang="en-US" smtClean="0">
                <a:ea typeface="ヒラギノ角ゴ Pro W3" charset="-128"/>
              </a:rPr>
              <a:t>”</a:t>
            </a:r>
            <a:r>
              <a:rPr lang="en-US" altLang="ja-JP" smtClean="0">
                <a:ea typeface="ヒラギノ角ゴ Pro W3" charset="-128"/>
              </a:rPr>
              <a:t> – </a:t>
            </a:r>
            <a:r>
              <a:rPr lang="en-US" altLang="ja-JP" smtClean="0">
                <a:solidFill>
                  <a:srgbClr val="FF3300"/>
                </a:solidFill>
                <a:ea typeface="ヒラギノ角ゴ Pro W3" charset="-128"/>
              </a:rPr>
              <a:t>risk factor</a:t>
            </a:r>
          </a:p>
          <a:p>
            <a:pPr lvl="1" eaLnBrk="1" hangingPunct="1">
              <a:lnSpc>
                <a:spcPct val="90000"/>
              </a:lnSpc>
            </a:pPr>
            <a:r>
              <a:rPr lang="en-US" smtClean="0">
                <a:ea typeface="ヒラギノ角ゴ Pro W3" charset="-128"/>
              </a:rPr>
              <a:t>Seventh grade math final mark is </a:t>
            </a:r>
            <a:r>
              <a:rPr lang="ja-JP" altLang="en-US" smtClean="0">
                <a:ea typeface="ヒラギノ角ゴ Pro W3" charset="-128"/>
              </a:rPr>
              <a:t>“</a:t>
            </a:r>
            <a:r>
              <a:rPr lang="en-US" altLang="ja-JP" smtClean="0">
                <a:ea typeface="ヒラギノ角ゴ Pro W3" charset="-128"/>
              </a:rPr>
              <a:t>F</a:t>
            </a:r>
            <a:r>
              <a:rPr lang="ja-JP" altLang="en-US" smtClean="0">
                <a:ea typeface="ヒラギノ角ゴ Pro W3" charset="-128"/>
              </a:rPr>
              <a:t>”</a:t>
            </a:r>
            <a:r>
              <a:rPr lang="en-US" altLang="ja-JP" smtClean="0">
                <a:ea typeface="ヒラギノ角ゴ Pro W3" charset="-128"/>
              </a:rPr>
              <a:t> – </a:t>
            </a:r>
            <a:r>
              <a:rPr lang="en-US" altLang="ja-JP" smtClean="0">
                <a:solidFill>
                  <a:srgbClr val="FF3300"/>
                </a:solidFill>
                <a:ea typeface="ヒラギノ角ゴ Pro W3" charset="-128"/>
              </a:rPr>
              <a:t>risk factor</a:t>
            </a:r>
          </a:p>
          <a:p>
            <a:pPr lvl="1" eaLnBrk="1" hangingPunct="1">
              <a:lnSpc>
                <a:spcPct val="90000"/>
              </a:lnSpc>
            </a:pPr>
            <a:r>
              <a:rPr lang="en-US" smtClean="0">
                <a:ea typeface="ヒラギノ角ゴ Pro W3" charset="-128"/>
              </a:rPr>
              <a:t>Eighth grade math final mark is </a:t>
            </a:r>
            <a:r>
              <a:rPr lang="ja-JP" altLang="en-US" smtClean="0">
                <a:ea typeface="ヒラギノ角ゴ Pro W3" charset="-128"/>
              </a:rPr>
              <a:t>“</a:t>
            </a:r>
            <a:r>
              <a:rPr lang="en-US" altLang="ja-JP" smtClean="0">
                <a:ea typeface="ヒラギノ角ゴ Pro W3" charset="-128"/>
              </a:rPr>
              <a:t>D</a:t>
            </a:r>
            <a:r>
              <a:rPr lang="ja-JP" altLang="en-US" smtClean="0">
                <a:ea typeface="ヒラギノ角ゴ Pro W3" charset="-128"/>
              </a:rPr>
              <a:t>”</a:t>
            </a:r>
            <a:r>
              <a:rPr lang="en-US" altLang="ja-JP" smtClean="0">
                <a:ea typeface="ヒラギノ角ゴ Pro W3" charset="-128"/>
              </a:rPr>
              <a:t> – </a:t>
            </a:r>
            <a:r>
              <a:rPr lang="en-US" altLang="ja-JP" smtClean="0">
                <a:solidFill>
                  <a:srgbClr val="FF3300"/>
                </a:solidFill>
                <a:ea typeface="ヒラギノ角ゴ Pro W3" charset="-128"/>
              </a:rPr>
              <a:t>risk factor</a:t>
            </a:r>
          </a:p>
          <a:p>
            <a:pPr lvl="1" eaLnBrk="1" hangingPunct="1">
              <a:lnSpc>
                <a:spcPct val="90000"/>
              </a:lnSpc>
              <a:buFontTx/>
              <a:buNone/>
            </a:pPr>
            <a:endParaRPr lang="en-US" altLang="ja-JP" sz="1000" smtClean="0">
              <a:ea typeface="ヒラギノ角ゴ Pro W3" charset="-128"/>
            </a:endParaRPr>
          </a:p>
          <a:p>
            <a:pPr eaLnBrk="1" hangingPunct="1">
              <a:lnSpc>
                <a:spcPct val="90000"/>
              </a:lnSpc>
            </a:pPr>
            <a:r>
              <a:rPr lang="en-US" sz="2800" smtClean="0">
                <a:ea typeface="ヒラギノ角ゴ Pro W3" charset="-128"/>
              </a:rPr>
              <a:t>RISK FACTOR is 67% (6 of 9 factors qualify as risks)</a:t>
            </a:r>
          </a:p>
          <a:p>
            <a:pPr lvl="1" eaLnBrk="1" hangingPunct="1">
              <a:lnSpc>
                <a:spcPct val="90000"/>
              </a:lnSpc>
            </a:pPr>
            <a:endParaRPr lang="en-US" sz="2400" smtClean="0">
              <a:ea typeface="ヒラギノ角ゴ Pro W3" charset="-128"/>
            </a:endParaRPr>
          </a:p>
          <a:p>
            <a:pPr lvl="1" eaLnBrk="1" hangingPunct="1">
              <a:lnSpc>
                <a:spcPct val="90000"/>
              </a:lnSpc>
            </a:pPr>
            <a:endParaRPr lang="en-US" sz="2400" smtClean="0">
              <a:ea typeface="ヒラギノ角ゴ Pro W3" charset="-128"/>
            </a:endParaRPr>
          </a:p>
          <a:p>
            <a:pPr lvl="1" eaLnBrk="1" hangingPunct="1">
              <a:lnSpc>
                <a:spcPct val="90000"/>
              </a:lnSpc>
            </a:pPr>
            <a:endParaRPr lang="en-US" sz="2400" smtClean="0">
              <a:ea typeface="ヒラギノ角ゴ Pro W3" charset="-128"/>
            </a:endParaRPr>
          </a:p>
        </p:txBody>
      </p:sp>
    </p:spTree>
    <p:extLst>
      <p:ext uri="{BB962C8B-B14F-4D97-AF65-F5344CB8AC3E}">
        <p14:creationId xmlns:p14="http://schemas.microsoft.com/office/powerpoint/2010/main" val="353255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b="1" i="1" dirty="0" smtClean="0">
                <a:cs typeface="+mj-cs"/>
              </a:rPr>
              <a:t>Do You Know?</a:t>
            </a:r>
            <a:endParaRPr lang="en-US" b="1" i="1" dirty="0">
              <a:cs typeface="+mj-cs"/>
            </a:endParaRPr>
          </a:p>
        </p:txBody>
      </p:sp>
      <p:sp>
        <p:nvSpPr>
          <p:cNvPr id="3" name="Content Placeholder 2"/>
          <p:cNvSpPr>
            <a:spLocks noGrp="1"/>
          </p:cNvSpPr>
          <p:nvPr>
            <p:ph idx="1"/>
          </p:nvPr>
        </p:nvSpPr>
        <p:spPr>
          <a:xfrm>
            <a:off x="324304" y="1524000"/>
            <a:ext cx="8229600" cy="4876800"/>
          </a:xfrm>
          <a:effectLst>
            <a:innerShdw blurRad="63500" dist="50800" dir="13500000">
              <a:prstClr val="black">
                <a:alpha val="50000"/>
              </a:prstClr>
            </a:innerShdw>
          </a:effectLst>
          <a:extLst>
            <a:ext uri="{FAA26D3D-D897-4be2-8F04-BA451C77F1D7}">
              <ma14:placeholderFlag xmlns="" xmlns:ma14="http://schemas.microsoft.com/office/mac/drawingml/2011/main" val="1"/>
            </a:ext>
          </a:extLst>
        </p:spPr>
        <p:style>
          <a:lnRef idx="2">
            <a:schemeClr val="dk1"/>
          </a:lnRef>
          <a:fillRef idx="1">
            <a:schemeClr val="lt1"/>
          </a:fillRef>
          <a:effectRef idx="0">
            <a:schemeClr val="dk1"/>
          </a:effectRef>
          <a:fontRef idx="minor">
            <a:schemeClr val="dk1"/>
          </a:fontRef>
        </p:style>
        <p:txBody>
          <a:bodyPr>
            <a:norm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marL="0" indent="0"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r>
              <a:rPr lang="en-US" sz="4800" dirty="0" smtClean="0"/>
              <a:t>Annual Number of </a:t>
            </a:r>
          </a:p>
          <a:p>
            <a:pPr marL="0" indent="0" algn="ctr" eaLnBrk="1" hangingPunct="1">
              <a:buFont typeface="Arial" charset="0"/>
              <a:buNone/>
              <a:defRPr/>
            </a:pPr>
            <a:r>
              <a:rPr lang="en-US" sz="4800" dirty="0" smtClean="0"/>
              <a:t>Dropouts in U.S.</a:t>
            </a: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extLst>
      <p:ext uri="{BB962C8B-B14F-4D97-AF65-F5344CB8AC3E}">
        <p14:creationId xmlns:p14="http://schemas.microsoft.com/office/powerpoint/2010/main" val="37114555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Twelfth Grade Sample Report</a:t>
            </a:r>
            <a:endParaRPr lang="en-US" dirty="0"/>
          </a:p>
        </p:txBody>
      </p:sp>
      <p:sp>
        <p:nvSpPr>
          <p:cNvPr id="58370" name="Content Placeholder 2"/>
          <p:cNvSpPr>
            <a:spLocks noGrp="1"/>
          </p:cNvSpPr>
          <p:nvPr>
            <p:ph idx="1"/>
          </p:nvPr>
        </p:nvSpPr>
        <p:spPr/>
        <p:txBody>
          <a:bodyPr/>
          <a:lstStyle/>
          <a:p>
            <a:pPr marL="0" indent="0">
              <a:buFont typeface="Arial" pitchFamily="34" charset="0"/>
              <a:buNone/>
            </a:pPr>
            <a:r>
              <a:rPr lang="en-US" sz="3600" smtClean="0">
                <a:ea typeface="ＭＳ Ｐゴシック" pitchFamily="34" charset="-128"/>
                <a:hlinkClick r:id="rId2"/>
              </a:rPr>
              <a:t>http://dpi.state.nc.us/docs/graduate/resiliency/sample-report.pdf</a:t>
            </a:r>
            <a:endParaRPr lang="en-US" sz="3600" smtClean="0">
              <a:ea typeface="ＭＳ Ｐゴシック" pitchFamily="34" charset="-128"/>
            </a:endParaRPr>
          </a:p>
          <a:p>
            <a:pPr marL="0" indent="0">
              <a:buFont typeface="Arial" pitchFamily="34" charset="0"/>
              <a:buNone/>
            </a:pPr>
            <a:endParaRPr lang="en-US" sz="3600" smtClean="0">
              <a:ea typeface="ＭＳ Ｐゴシック" pitchFamily="34" charset="-128"/>
            </a:endParaRPr>
          </a:p>
          <a:p>
            <a:pPr marL="0" indent="0">
              <a:buFont typeface="Arial" pitchFamily="34" charset="0"/>
              <a:buNone/>
            </a:pPr>
            <a:endParaRPr lang="en-US" sz="3600" smtClean="0">
              <a:ea typeface="ＭＳ Ｐゴシック" pitchFamily="34" charset="-128"/>
            </a:endParaRPr>
          </a:p>
        </p:txBody>
      </p:sp>
    </p:spTree>
    <p:extLst>
      <p:ext uri="{BB962C8B-B14F-4D97-AF65-F5344CB8AC3E}">
        <p14:creationId xmlns:p14="http://schemas.microsoft.com/office/powerpoint/2010/main" val="36529321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Once You Have the Report</a:t>
            </a:r>
            <a:endParaRPr lang="en-US" dirty="0"/>
          </a:p>
        </p:txBody>
      </p:sp>
      <p:sp>
        <p:nvSpPr>
          <p:cNvPr id="3" name="Content Placeholder 2"/>
          <p:cNvSpPr>
            <a:spLocks noGrp="1"/>
          </p:cNvSpPr>
          <p:nvPr>
            <p:ph idx="1"/>
          </p:nvPr>
        </p:nvSpPr>
        <p:spPr/>
        <p:txBody>
          <a:bodyPr/>
          <a:lstStyle/>
          <a:p>
            <a:pPr>
              <a:buFont typeface="Arial" charset="0"/>
              <a:buChar char="•"/>
              <a:defRPr/>
            </a:pPr>
            <a:r>
              <a:rPr lang="en-US" dirty="0" smtClean="0"/>
              <a:t>Determine how best to use the data</a:t>
            </a:r>
          </a:p>
          <a:p>
            <a:pPr>
              <a:buFont typeface="Arial" charset="0"/>
              <a:buChar char="•"/>
              <a:defRPr/>
            </a:pPr>
            <a:endParaRPr lang="en-US" dirty="0"/>
          </a:p>
          <a:p>
            <a:pPr>
              <a:buFont typeface="Arial" charset="0"/>
              <a:buChar char="•"/>
              <a:defRPr/>
            </a:pPr>
            <a:r>
              <a:rPr lang="en-US" dirty="0" smtClean="0"/>
              <a:t>Convene a team to review reporting data and analyze results</a:t>
            </a:r>
          </a:p>
          <a:p>
            <a:pPr>
              <a:buFont typeface="Arial" charset="0"/>
              <a:buChar char="•"/>
              <a:defRPr/>
            </a:pPr>
            <a:endParaRPr lang="en-US" dirty="0"/>
          </a:p>
          <a:p>
            <a:pPr>
              <a:buFont typeface="Arial" charset="0"/>
              <a:buChar char="•"/>
              <a:defRPr/>
            </a:pPr>
            <a:r>
              <a:rPr lang="en-US" dirty="0" smtClean="0"/>
              <a:t>Determine preventative measures or interventions and how you will track the results</a:t>
            </a:r>
          </a:p>
          <a:p>
            <a:pPr>
              <a:buFont typeface="Arial" charset="0"/>
              <a:buChar char="•"/>
              <a:defRPr/>
            </a:pPr>
            <a:endParaRPr lang="en-US" dirty="0"/>
          </a:p>
          <a:p>
            <a:pPr>
              <a:buFont typeface="Arial" charset="0"/>
              <a:buChar char="•"/>
              <a:defRPr/>
            </a:pPr>
            <a:endParaRPr lang="en-US" dirty="0" smtClean="0"/>
          </a:p>
          <a:p>
            <a:pPr>
              <a:buFont typeface="Arial" charset="0"/>
              <a:buChar char="•"/>
              <a:defRPr/>
            </a:pPr>
            <a:endParaRPr lang="en-US" dirty="0"/>
          </a:p>
          <a:p>
            <a:pPr marL="0" indent="0">
              <a:buFont typeface="Arial" charset="0"/>
              <a:buNone/>
              <a:defRPr/>
            </a:pPr>
            <a:endParaRPr lang="en-US" dirty="0" smtClean="0"/>
          </a:p>
          <a:p>
            <a:pPr>
              <a:buFont typeface="Arial" charset="0"/>
              <a:buChar char="•"/>
              <a:defRPr/>
            </a:pPr>
            <a:endParaRPr lang="en-US" dirty="0"/>
          </a:p>
          <a:p>
            <a:pPr>
              <a:buFont typeface="Arial" charset="0"/>
              <a:buChar char="•"/>
              <a:defRPr/>
            </a:pPr>
            <a:endParaRPr lang="en-US" dirty="0" smtClean="0"/>
          </a:p>
          <a:p>
            <a:pPr>
              <a:buFont typeface="Arial" charset="0"/>
              <a:buChar char="•"/>
              <a:defRPr/>
            </a:pPr>
            <a:endParaRPr lang="en-US" dirty="0"/>
          </a:p>
          <a:p>
            <a:pPr>
              <a:buFont typeface="Arial" charset="0"/>
              <a:buChar char="•"/>
              <a:defRPr/>
            </a:pPr>
            <a:endParaRPr lang="en-US" dirty="0"/>
          </a:p>
        </p:txBody>
      </p:sp>
    </p:spTree>
    <p:extLst>
      <p:ext uri="{BB962C8B-B14F-4D97-AF65-F5344CB8AC3E}">
        <p14:creationId xmlns:p14="http://schemas.microsoft.com/office/powerpoint/2010/main" val="3177576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FAQs</a:t>
            </a:r>
            <a:endParaRPr lang="en-US" dirty="0"/>
          </a:p>
        </p:txBody>
      </p:sp>
      <p:sp>
        <p:nvSpPr>
          <p:cNvPr id="67586" name="Content Placeholder 2"/>
          <p:cNvSpPr>
            <a:spLocks noGrp="1"/>
          </p:cNvSpPr>
          <p:nvPr>
            <p:ph idx="1"/>
          </p:nvPr>
        </p:nvSpPr>
        <p:spPr/>
        <p:txBody>
          <a:bodyPr/>
          <a:lstStyle/>
          <a:p>
            <a:endParaRPr lang="en-US" smtClean="0">
              <a:ea typeface="ＭＳ Ｐゴシック" pitchFamily="34" charset="-128"/>
            </a:endParaRPr>
          </a:p>
          <a:p>
            <a:endParaRPr lang="en-US" smtClean="0">
              <a:ea typeface="ＭＳ Ｐゴシック" pitchFamily="34" charset="-128"/>
            </a:endParaRPr>
          </a:p>
          <a:p>
            <a:r>
              <a:rPr lang="en-US" smtClean="0">
                <a:ea typeface="ＭＳ Ｐゴシック" pitchFamily="34" charset="-128"/>
              </a:rPr>
              <a:t>At what grade can or should at risk reports be run?</a:t>
            </a:r>
          </a:p>
          <a:p>
            <a:endParaRPr lang="en-US" smtClean="0">
              <a:ea typeface="ＭＳ Ｐゴシック" pitchFamily="34" charset="-128"/>
            </a:endParaRPr>
          </a:p>
          <a:p>
            <a:r>
              <a:rPr lang="en-US" smtClean="0">
                <a:ea typeface="ＭＳ Ｐゴシック" pitchFamily="34" charset="-128"/>
              </a:rPr>
              <a:t>When will all school data be available in PowerSchool?</a:t>
            </a:r>
          </a:p>
          <a:p>
            <a:endParaRPr lang="en-US" smtClean="0">
              <a:ea typeface="ＭＳ Ｐゴシック" pitchFamily="34" charset="-128"/>
            </a:endParaRPr>
          </a:p>
          <a:p>
            <a:endParaRPr lang="en-US" smtClean="0">
              <a:ea typeface="ＭＳ Ｐゴシック" pitchFamily="34" charset="-128"/>
            </a:endParaRPr>
          </a:p>
        </p:txBody>
      </p:sp>
    </p:spTree>
    <p:extLst>
      <p:ext uri="{BB962C8B-B14F-4D97-AF65-F5344CB8AC3E}">
        <p14:creationId xmlns:p14="http://schemas.microsoft.com/office/powerpoint/2010/main" val="4711352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685800" y="203200"/>
            <a:ext cx="7772400" cy="901700"/>
          </a:xfrm>
        </p:spPr>
        <p:txBody>
          <a:bodyPr/>
          <a:lstStyle/>
          <a:p>
            <a:pPr algn="ctr" eaLnBrk="1" fontAlgn="auto" hangingPunct="1">
              <a:spcAft>
                <a:spcPts val="0"/>
              </a:spcAft>
              <a:defRPr/>
            </a:pPr>
            <a:r>
              <a:rPr lang="en-US" dirty="0">
                <a:ea typeface="ヒラギノ角ゴ Pro W3" charset="0"/>
                <a:cs typeface="+mj-cs"/>
              </a:rPr>
              <a:t>Contacts</a:t>
            </a:r>
          </a:p>
        </p:txBody>
      </p:sp>
      <p:sp>
        <p:nvSpPr>
          <p:cNvPr id="32771" name="Content Placeholder 2"/>
          <p:cNvSpPr>
            <a:spLocks noGrp="1"/>
          </p:cNvSpPr>
          <p:nvPr>
            <p:ph idx="1"/>
          </p:nvPr>
        </p:nvSpPr>
        <p:spPr>
          <a:xfrm>
            <a:off x="685800" y="1257300"/>
            <a:ext cx="8305800" cy="4838700"/>
          </a:xfrm>
        </p:spPr>
        <p:txBody>
          <a:bodyPr rtlCol="0">
            <a:normAutofit/>
          </a:bodyPr>
          <a:lstStyle/>
          <a:p>
            <a:pPr marL="182880" indent="-182880" eaLnBrk="1" fontAlgn="auto" hangingPunct="1">
              <a:spcAft>
                <a:spcPts val="0"/>
              </a:spcAft>
              <a:defRPr/>
            </a:pPr>
            <a:r>
              <a:rPr lang="en-US" sz="2800" dirty="0">
                <a:ea typeface="ヒラギノ角ゴ Pro W3" charset="0"/>
                <a:cs typeface="+mn-cs"/>
              </a:rPr>
              <a:t>Debora Williams, Special Assistant </a:t>
            </a:r>
            <a:endParaRPr lang="en-US" sz="2800" dirty="0" smtClean="0">
              <a:ea typeface="ヒラギノ角ゴ Pro W3" charset="0"/>
              <a:cs typeface="+mn-cs"/>
            </a:endParaRPr>
          </a:p>
          <a:p>
            <a:pPr marL="0" indent="0" eaLnBrk="1" fontAlgn="auto" hangingPunct="1">
              <a:spcAft>
                <a:spcPts val="0"/>
              </a:spcAft>
              <a:buFontTx/>
              <a:buNone/>
              <a:defRPr/>
            </a:pPr>
            <a:r>
              <a:rPr lang="en-US" sz="2800" dirty="0" smtClean="0">
                <a:ea typeface="ヒラギノ角ゴ Pro W3" charset="0"/>
                <a:cs typeface="+mn-cs"/>
              </a:rPr>
              <a:t>  Graduation </a:t>
            </a:r>
            <a:r>
              <a:rPr lang="en-US" sz="2800" dirty="0">
                <a:ea typeface="ヒラギノ角ゴ Pro W3" charset="0"/>
                <a:cs typeface="+mn-cs"/>
              </a:rPr>
              <a:t>Initiatives</a:t>
            </a:r>
          </a:p>
          <a:p>
            <a:pPr marL="182880" indent="-182880" eaLnBrk="1" fontAlgn="auto" hangingPunct="1">
              <a:spcAft>
                <a:spcPts val="0"/>
              </a:spcAft>
              <a:buFontTx/>
              <a:buNone/>
              <a:defRPr/>
            </a:pPr>
            <a:r>
              <a:rPr lang="en-US" dirty="0">
                <a:ea typeface="ヒラギノ角ゴ Pro W3" charset="0"/>
                <a:cs typeface="+mn-cs"/>
              </a:rPr>
              <a:t> </a:t>
            </a:r>
            <a:r>
              <a:rPr lang="en-US" dirty="0" smtClean="0">
                <a:ea typeface="ヒラギノ角ゴ Pro W3" charset="0"/>
                <a:cs typeface="+mn-cs"/>
              </a:rPr>
              <a:t> (</a:t>
            </a:r>
            <a:r>
              <a:rPr lang="en-US" dirty="0">
                <a:ea typeface="ヒラギノ角ゴ Pro W3" charset="0"/>
                <a:cs typeface="+mn-cs"/>
              </a:rPr>
              <a:t>919) 807-3912</a:t>
            </a:r>
          </a:p>
          <a:p>
            <a:pPr marL="182880" indent="-182880" eaLnBrk="1" fontAlgn="auto" hangingPunct="1">
              <a:spcAft>
                <a:spcPts val="0"/>
              </a:spcAft>
              <a:buFontTx/>
              <a:buNone/>
              <a:defRPr/>
            </a:pPr>
            <a:r>
              <a:rPr lang="en-US" dirty="0">
                <a:ea typeface="ヒラギノ角ゴ Pro W3" charset="0"/>
                <a:cs typeface="+mn-cs"/>
              </a:rPr>
              <a:t> </a:t>
            </a:r>
            <a:r>
              <a:rPr lang="en-US" dirty="0" smtClean="0">
                <a:ea typeface="ヒラギノ角ゴ Pro W3" charset="0"/>
                <a:cs typeface="+mn-cs"/>
              </a:rPr>
              <a:t> </a:t>
            </a:r>
            <a:r>
              <a:rPr lang="en-US" dirty="0">
                <a:ea typeface="ヒラギノ角ゴ Pro W3" charset="0"/>
                <a:cs typeface="+mn-cs"/>
              </a:rPr>
              <a:t>debora.williams@dpi.nc.gov</a:t>
            </a:r>
          </a:p>
          <a:p>
            <a:pPr marL="182880" indent="-182880" eaLnBrk="1" fontAlgn="auto" hangingPunct="1">
              <a:spcAft>
                <a:spcPts val="0"/>
              </a:spcAft>
              <a:buFontTx/>
              <a:buNone/>
              <a:defRPr/>
            </a:pPr>
            <a:endParaRPr lang="en-US" sz="2000" dirty="0">
              <a:ea typeface="ヒラギノ角ゴ Pro W3" charset="0"/>
              <a:cs typeface="+mn-cs"/>
            </a:endParaRPr>
          </a:p>
          <a:p>
            <a:pPr marL="182880" indent="-182880" eaLnBrk="1" fontAlgn="auto" hangingPunct="1">
              <a:spcAft>
                <a:spcPts val="0"/>
              </a:spcAft>
              <a:defRPr/>
            </a:pPr>
            <a:r>
              <a:rPr lang="en-US" sz="2800" dirty="0">
                <a:ea typeface="ヒラギノ角ゴ Pro W3" charset="0"/>
                <a:cs typeface="+mn-cs"/>
              </a:rPr>
              <a:t>Betsy Baugess, </a:t>
            </a:r>
            <a:r>
              <a:rPr lang="en-US" sz="2800" dirty="0" smtClean="0">
                <a:ea typeface="ヒラギノ角ゴ Pro W3" charset="0"/>
                <a:cs typeface="+mn-cs"/>
              </a:rPr>
              <a:t>Manager </a:t>
            </a:r>
          </a:p>
          <a:p>
            <a:pPr marL="0" indent="0" eaLnBrk="1" fontAlgn="auto" hangingPunct="1">
              <a:spcAft>
                <a:spcPts val="0"/>
              </a:spcAft>
              <a:buFontTx/>
              <a:buNone/>
              <a:defRPr/>
            </a:pPr>
            <a:r>
              <a:rPr lang="en-US" sz="2800" dirty="0">
                <a:ea typeface="ヒラギノ角ゴ Pro W3" charset="0"/>
                <a:cs typeface="+mn-cs"/>
              </a:rPr>
              <a:t> </a:t>
            </a:r>
            <a:r>
              <a:rPr lang="en-US" sz="2800" dirty="0" smtClean="0">
                <a:ea typeface="ヒラギノ角ゴ Pro W3" charset="0"/>
                <a:cs typeface="+mn-cs"/>
              </a:rPr>
              <a:t> Data</a:t>
            </a:r>
            <a:r>
              <a:rPr lang="en-US" sz="2800" dirty="0">
                <a:ea typeface="ヒラギノ角ゴ Pro W3" charset="0"/>
                <a:cs typeface="+mn-cs"/>
              </a:rPr>
              <a:t>/Software &amp; Reporting </a:t>
            </a:r>
            <a:endParaRPr lang="en-US" sz="2800" dirty="0" smtClean="0">
              <a:ea typeface="ヒラギノ角ゴ Pro W3" charset="0"/>
              <a:cs typeface="+mn-cs"/>
            </a:endParaRPr>
          </a:p>
          <a:p>
            <a:pPr marL="0" indent="0" eaLnBrk="1" fontAlgn="auto" hangingPunct="1">
              <a:spcAft>
                <a:spcPts val="0"/>
              </a:spcAft>
              <a:buFontTx/>
              <a:buNone/>
              <a:defRPr/>
            </a:pPr>
            <a:r>
              <a:rPr lang="en-US" sz="2800" dirty="0">
                <a:ea typeface="ヒラギノ角ゴ Pro W3" charset="0"/>
                <a:cs typeface="+mn-cs"/>
              </a:rPr>
              <a:t> </a:t>
            </a:r>
            <a:r>
              <a:rPr lang="en-US" sz="2800" dirty="0" smtClean="0">
                <a:ea typeface="ヒラギノ角ゴ Pro W3" charset="0"/>
                <a:cs typeface="+mn-cs"/>
              </a:rPr>
              <a:t> </a:t>
            </a:r>
            <a:r>
              <a:rPr lang="en-US" dirty="0" smtClean="0">
                <a:ea typeface="ヒラギノ角ゴ Pro W3" charset="0"/>
                <a:cs typeface="+mn-cs"/>
              </a:rPr>
              <a:t>(</a:t>
            </a:r>
            <a:r>
              <a:rPr lang="en-US" dirty="0">
                <a:ea typeface="ヒラギノ角ゴ Pro W3" charset="0"/>
                <a:cs typeface="+mn-cs"/>
              </a:rPr>
              <a:t>919) 807-3276</a:t>
            </a:r>
          </a:p>
          <a:p>
            <a:pPr marL="182880" indent="-182880" eaLnBrk="1" fontAlgn="auto" hangingPunct="1">
              <a:spcAft>
                <a:spcPts val="0"/>
              </a:spcAft>
              <a:buFontTx/>
              <a:buNone/>
              <a:defRPr/>
            </a:pPr>
            <a:r>
              <a:rPr lang="en-US" dirty="0">
                <a:ea typeface="ヒラギノ角ゴ Pro W3" charset="0"/>
                <a:cs typeface="+mn-cs"/>
              </a:rPr>
              <a:t>   </a:t>
            </a:r>
            <a:r>
              <a:rPr lang="en-US" dirty="0" smtClean="0">
                <a:ea typeface="ヒラギノ角ゴ Pro W3" charset="0"/>
                <a:cs typeface="+mn-cs"/>
              </a:rPr>
              <a:t>betsy.baugess</a:t>
            </a:r>
            <a:r>
              <a:rPr lang="en-US" dirty="0">
                <a:ea typeface="ヒラギノ角ゴ Pro W3" charset="0"/>
                <a:cs typeface="+mn-cs"/>
              </a:rPr>
              <a:t>@dpi.nc.gov</a:t>
            </a:r>
          </a:p>
        </p:txBody>
      </p:sp>
    </p:spTree>
    <p:extLst>
      <p:ext uri="{BB962C8B-B14F-4D97-AF65-F5344CB8AC3E}">
        <p14:creationId xmlns:p14="http://schemas.microsoft.com/office/powerpoint/2010/main" val="20687211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cs typeface="+mj-cs"/>
              </a:rPr>
              <a:t>High School Dropout Statistics</a:t>
            </a:r>
            <a:endParaRPr lang="en-US" dirty="0">
              <a:cs typeface="+mj-cs"/>
            </a:endParaRPr>
          </a:p>
        </p:txBody>
      </p:sp>
      <p:sp>
        <p:nvSpPr>
          <p:cNvPr id="3" name="Content Placeholder 2"/>
          <p:cNvSpPr>
            <a:spLocks noGrp="1"/>
          </p:cNvSpPr>
          <p:nvPr>
            <p:ph idx="1"/>
          </p:nvPr>
        </p:nvSpPr>
        <p:spPr>
          <a:effectLst>
            <a:innerShdw blurRad="63500" dist="50800" dir="13500000">
              <a:prstClr val="black">
                <a:alpha val="50000"/>
              </a:prstClr>
            </a:innerShdw>
          </a:effectLst>
          <a:extLst>
            <a:ext uri="{FAA26D3D-D897-4be2-8F04-BA451C77F1D7}">
              <ma14:placeholderFlag xmlns="" xmlns:ma14="http://schemas.microsoft.com/office/mac/drawingml/2011/main" val="1"/>
            </a:ext>
          </a:extLst>
        </p:spPr>
        <p:style>
          <a:lnRef idx="2">
            <a:schemeClr val="dk1"/>
          </a:lnRef>
          <a:fillRef idx="1">
            <a:schemeClr val="lt1"/>
          </a:fillRef>
          <a:effectRef idx="0">
            <a:schemeClr val="dk1"/>
          </a:effectRef>
          <a:fontRef idx="minor">
            <a:schemeClr val="dk1"/>
          </a:fontRef>
        </p:style>
        <p:txBody>
          <a:bodyPr>
            <a:normAutofit lnSpcReduction="10000"/>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marL="0" indent="0"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r>
              <a:rPr lang="en-US" sz="36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Annual number of high school dropouts in U.S.</a:t>
            </a:r>
          </a:p>
          <a:p>
            <a:pPr marL="0" indent="0" algn="ctr" eaLnBrk="1" hangingPunct="1">
              <a:buFont typeface="Arial" charset="0"/>
              <a:buNone/>
              <a:defRPr/>
            </a:pP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r>
              <a:rPr lang="en-US" sz="6000" b="1" dirty="0" smtClean="0">
                <a:ln>
                  <a:prstDash val="solid"/>
                </a:ln>
                <a:solidFill>
                  <a:srgbClr val="000000"/>
                </a:solidFill>
                <a:effectLst>
                  <a:outerShdw blurRad="88000" dist="50800" dir="5040000" algn="tl">
                    <a:schemeClr val="accent4">
                      <a:tint val="80000"/>
                      <a:satMod val="250000"/>
                      <a:alpha val="45000"/>
                    </a:schemeClr>
                  </a:outerShdw>
                </a:effectLst>
              </a:rPr>
              <a:t>3,000,000+</a:t>
            </a:r>
          </a:p>
          <a:p>
            <a:pPr marL="0" indent="0" algn="ctr" eaLnBrk="1" hangingPunct="1">
              <a:buFont typeface="Arial" charset="0"/>
              <a:buNone/>
              <a:defRPr/>
            </a:pP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http://</a:t>
            </a:r>
            <a:r>
              <a:rPr lang="en-US" b="1" dirty="0" err="1">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www.statisticbrain.com</a:t>
            </a:r>
            <a: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/high-school-dropout-statistics/</a:t>
            </a: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extLst>
      <p:ext uri="{BB962C8B-B14F-4D97-AF65-F5344CB8AC3E}">
        <p14:creationId xmlns:p14="http://schemas.microsoft.com/office/powerpoint/2010/main" val="3871021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b="1" i="1" dirty="0" smtClean="0">
                <a:cs typeface="+mj-cs"/>
              </a:rPr>
              <a:t>Do You Know?</a:t>
            </a:r>
            <a:endParaRPr lang="en-US" b="1" i="1" dirty="0">
              <a:cs typeface="+mj-cs"/>
            </a:endParaRPr>
          </a:p>
        </p:txBody>
      </p:sp>
      <p:sp>
        <p:nvSpPr>
          <p:cNvPr id="3" name="Content Placeholder 2"/>
          <p:cNvSpPr>
            <a:spLocks noGrp="1"/>
          </p:cNvSpPr>
          <p:nvPr>
            <p:ph idx="1"/>
          </p:nvPr>
        </p:nvSpPr>
        <p:spPr>
          <a:xfrm>
            <a:off x="324304" y="1524000"/>
            <a:ext cx="8229600" cy="4876800"/>
          </a:xfrm>
          <a:effectLst>
            <a:innerShdw blurRad="63500" dist="50800" dir="13500000">
              <a:prstClr val="black">
                <a:alpha val="50000"/>
              </a:prstClr>
            </a:innerShdw>
          </a:effectLst>
          <a:extLst>
            <a:ext uri="{FAA26D3D-D897-4be2-8F04-BA451C77F1D7}">
              <ma14:placeholderFlag xmlns="" xmlns:ma14="http://schemas.microsoft.com/office/mac/drawingml/2011/main" val="1"/>
            </a:ext>
          </a:extLst>
        </p:spPr>
        <p:style>
          <a:lnRef idx="2">
            <a:schemeClr val="dk1"/>
          </a:lnRef>
          <a:fillRef idx="1">
            <a:schemeClr val="lt1"/>
          </a:fillRef>
          <a:effectRef idx="0">
            <a:schemeClr val="dk1"/>
          </a:effectRef>
          <a:fontRef idx="minor">
            <a:schemeClr val="dk1"/>
          </a:fontRef>
        </p:style>
        <p:txBody>
          <a:bodyPr>
            <a:norm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marL="0" indent="0"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r>
              <a:rPr lang="en-US" sz="4800" dirty="0" smtClean="0">
                <a:ln>
                  <a:prstDash val="solid"/>
                </a:ln>
                <a:solidFill>
                  <a:srgbClr val="000000"/>
                </a:solidFill>
                <a:effectLst>
                  <a:outerShdw blurRad="88000" dist="50800" dir="5040000" algn="tl">
                    <a:schemeClr val="accent4">
                      <a:tint val="80000"/>
                      <a:satMod val="250000"/>
                      <a:alpha val="45000"/>
                    </a:schemeClr>
                  </a:outerShdw>
                </a:effectLst>
              </a:rPr>
              <a:t>Number of dropouts in </a:t>
            </a:r>
          </a:p>
          <a:p>
            <a:pPr marL="0" indent="0" algn="ctr" eaLnBrk="1" hangingPunct="1">
              <a:buFont typeface="Arial" charset="0"/>
              <a:buNone/>
              <a:defRPr/>
            </a:pPr>
            <a:r>
              <a:rPr lang="en-US" sz="4800" dirty="0" smtClean="0">
                <a:ln>
                  <a:prstDash val="solid"/>
                </a:ln>
                <a:solidFill>
                  <a:srgbClr val="000000"/>
                </a:solidFill>
                <a:effectLst>
                  <a:outerShdw blurRad="88000" dist="50800" dir="5040000" algn="tl">
                    <a:schemeClr val="accent4">
                      <a:tint val="80000"/>
                      <a:satMod val="250000"/>
                      <a:alpha val="45000"/>
                    </a:schemeClr>
                  </a:outerShdw>
                </a:effectLst>
              </a:rPr>
              <a:t>North Carolina (2012)</a:t>
            </a:r>
          </a:p>
          <a:p>
            <a:pPr marL="0" indent="0" algn="ctr" eaLnBrk="1" hangingPunct="1">
              <a:buFont typeface="Arial" charset="0"/>
              <a:buNone/>
              <a:defRPr/>
            </a:pP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extLst>
      <p:ext uri="{BB962C8B-B14F-4D97-AF65-F5344CB8AC3E}">
        <p14:creationId xmlns:p14="http://schemas.microsoft.com/office/powerpoint/2010/main" val="3850810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cs typeface="+mj-cs"/>
              </a:rPr>
              <a:t>High School Dropout Statistics</a:t>
            </a:r>
            <a:endParaRPr lang="en-US" dirty="0">
              <a:cs typeface="+mj-cs"/>
            </a:endParaRPr>
          </a:p>
        </p:txBody>
      </p:sp>
      <p:sp>
        <p:nvSpPr>
          <p:cNvPr id="3" name="Content Placeholder 2"/>
          <p:cNvSpPr>
            <a:spLocks noGrp="1"/>
          </p:cNvSpPr>
          <p:nvPr>
            <p:ph idx="1"/>
          </p:nvPr>
        </p:nvSpPr>
        <p:spPr>
          <a:effectLst>
            <a:innerShdw blurRad="63500" dist="50800" dir="13500000">
              <a:prstClr val="black">
                <a:alpha val="50000"/>
              </a:prstClr>
            </a:innerShdw>
          </a:effectLst>
          <a:extLst>
            <a:ext uri="{FAA26D3D-D897-4be2-8F04-BA451C77F1D7}">
              <ma14:placeholderFlag xmlns="" xmlns:ma14="http://schemas.microsoft.com/office/mac/drawingml/2011/main" val="1"/>
            </a:ext>
          </a:extLst>
        </p:spPr>
        <p:style>
          <a:lnRef idx="2">
            <a:schemeClr val="dk1"/>
          </a:lnRef>
          <a:fillRef idx="1">
            <a:schemeClr val="lt1"/>
          </a:fillRef>
          <a:effectRef idx="0">
            <a:schemeClr val="dk1"/>
          </a:effectRef>
          <a:fontRef idx="minor">
            <a:schemeClr val="dk1"/>
          </a:fontRef>
        </p:style>
        <p:txBody>
          <a:bodyPr>
            <a:normAutofit fontScale="92500" lnSpcReduction="10000"/>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marL="0" indent="0"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r>
              <a:rPr lang="en-US" sz="36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Number of students dropping out of school in North Carolina (2012)</a:t>
            </a:r>
          </a:p>
          <a:p>
            <a:pPr marL="0" indent="0" algn="ctr" eaLnBrk="1" hangingPunct="1">
              <a:buFont typeface="Arial" charset="0"/>
              <a:buNone/>
              <a:defRPr/>
            </a:pP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r>
              <a:rPr lang="en-US" sz="6000" b="1" dirty="0" smtClean="0">
                <a:ln>
                  <a:prstDash val="solid"/>
                </a:ln>
                <a:solidFill>
                  <a:srgbClr val="000000"/>
                </a:solidFill>
                <a:effectLst>
                  <a:outerShdw blurRad="88000" dist="50800" dir="5040000" algn="tl">
                    <a:schemeClr val="accent4">
                      <a:tint val="80000"/>
                      <a:satMod val="250000"/>
                      <a:alpha val="45000"/>
                    </a:schemeClr>
                  </a:outerShdw>
                </a:effectLst>
              </a:rPr>
              <a:t>13,488</a:t>
            </a:r>
          </a:p>
          <a:p>
            <a:pPr marL="0" indent="0" algn="ctr" eaLnBrk="1" hangingPunct="1">
              <a:buFont typeface="Arial" charset="0"/>
              <a:buNone/>
              <a:defRPr/>
            </a:pPr>
            <a:r>
              <a:rPr lang="en-US" b="1" dirty="0" smtClean="0">
                <a:ln>
                  <a:prstDash val="solid"/>
                </a:ln>
                <a:solidFill>
                  <a:srgbClr val="FF0000"/>
                </a:solidFill>
                <a:effectLst>
                  <a:outerShdw blurRad="88000" dist="50800" dir="5040000" algn="tl">
                    <a:schemeClr val="accent4">
                      <a:tint val="80000"/>
                      <a:satMod val="250000"/>
                      <a:alpha val="45000"/>
                    </a:schemeClr>
                  </a:outerShdw>
                </a:effectLst>
              </a:rPr>
              <a:t>Grades 9-12</a:t>
            </a:r>
            <a:endParaRPr lang="en-US" b="1" dirty="0">
              <a:ln>
                <a:prstDash val="solid"/>
              </a:ln>
              <a:solidFill>
                <a:srgbClr val="FF0000"/>
              </a:soli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http://</a:t>
            </a:r>
            <a:r>
              <a:rPr lang="en-US" b="1" dirty="0" err="1"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www.ncpublicschools.org</a:t>
            </a:r>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/docs/research/discipline/reports/consolidated/2011-12/consolidated-</a:t>
            </a:r>
            <a:r>
              <a:rPr lang="en-US" b="1" dirty="0" err="1"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report.pdf</a:t>
            </a: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extLst>
      <p:ext uri="{BB962C8B-B14F-4D97-AF65-F5344CB8AC3E}">
        <p14:creationId xmlns:p14="http://schemas.microsoft.com/office/powerpoint/2010/main" val="3926990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b="1" i="1" dirty="0" smtClean="0">
                <a:cs typeface="+mj-cs"/>
              </a:rPr>
              <a:t>Do You Know?</a:t>
            </a:r>
            <a:endParaRPr lang="en-US" b="1" i="1" dirty="0">
              <a:cs typeface="+mj-cs"/>
            </a:endParaRPr>
          </a:p>
        </p:txBody>
      </p:sp>
      <p:sp>
        <p:nvSpPr>
          <p:cNvPr id="3" name="Content Placeholder 2"/>
          <p:cNvSpPr>
            <a:spLocks noGrp="1"/>
          </p:cNvSpPr>
          <p:nvPr>
            <p:ph idx="1"/>
          </p:nvPr>
        </p:nvSpPr>
        <p:spPr>
          <a:xfrm>
            <a:off x="324304" y="1524000"/>
            <a:ext cx="8229600" cy="4876800"/>
          </a:xfrm>
          <a:effectLst>
            <a:innerShdw blurRad="63500" dist="50800" dir="13500000">
              <a:prstClr val="black">
                <a:alpha val="50000"/>
              </a:prstClr>
            </a:innerShdw>
          </a:effectLst>
          <a:extLst>
            <a:ext uri="{FAA26D3D-D897-4be2-8F04-BA451C77F1D7}">
              <ma14:placeholderFlag xmlns="" xmlns:ma14="http://schemas.microsoft.com/office/mac/drawingml/2011/main" val="1"/>
            </a:ext>
          </a:extLst>
        </p:spPr>
        <p:style>
          <a:lnRef idx="2">
            <a:schemeClr val="dk1"/>
          </a:lnRef>
          <a:fillRef idx="1">
            <a:schemeClr val="lt1"/>
          </a:fillRef>
          <a:effectRef idx="0">
            <a:schemeClr val="dk1"/>
          </a:effectRef>
          <a:fontRef idx="minor">
            <a:schemeClr val="dk1"/>
          </a:fontRef>
        </p:style>
        <p:txBody>
          <a:bodyPr>
            <a:norm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marL="0" indent="0"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r>
              <a:rPr lang="en-US" sz="4800" dirty="0" smtClean="0">
                <a:ln>
                  <a:prstDash val="solid"/>
                </a:ln>
                <a:solidFill>
                  <a:srgbClr val="000000"/>
                </a:solidFill>
                <a:effectLst>
                  <a:outerShdw blurRad="88000" dist="50800" dir="5040000" algn="tl">
                    <a:schemeClr val="accent4">
                      <a:tint val="80000"/>
                      <a:satMod val="250000"/>
                      <a:alpha val="45000"/>
                    </a:schemeClr>
                  </a:outerShdw>
                </a:effectLst>
              </a:rPr>
              <a:t>Number of NC students retained in 3</a:t>
            </a:r>
            <a:r>
              <a:rPr lang="en-US" sz="4800" baseline="30000" dirty="0" smtClean="0">
                <a:ln>
                  <a:prstDash val="solid"/>
                </a:ln>
                <a:solidFill>
                  <a:srgbClr val="000000"/>
                </a:solidFill>
                <a:effectLst>
                  <a:outerShdw blurRad="88000" dist="50800" dir="5040000" algn="tl">
                    <a:schemeClr val="accent4">
                      <a:tint val="80000"/>
                      <a:satMod val="250000"/>
                      <a:alpha val="45000"/>
                    </a:schemeClr>
                  </a:outerShdw>
                </a:effectLst>
              </a:rPr>
              <a:t>rd</a:t>
            </a:r>
            <a:r>
              <a:rPr lang="en-US" sz="4800" dirty="0" smtClean="0">
                <a:ln>
                  <a:prstDash val="solid"/>
                </a:ln>
                <a:solidFill>
                  <a:srgbClr val="000000"/>
                </a:solidFill>
                <a:effectLst>
                  <a:outerShdw blurRad="88000" dist="50800" dir="5040000" algn="tl">
                    <a:schemeClr val="accent4">
                      <a:tint val="80000"/>
                      <a:satMod val="250000"/>
                      <a:alpha val="45000"/>
                    </a:schemeClr>
                  </a:outerShdw>
                </a:effectLst>
              </a:rPr>
              <a:t> Grade</a:t>
            </a:r>
          </a:p>
          <a:p>
            <a:pPr marL="0" indent="0" algn="ctr" eaLnBrk="1" hangingPunct="1">
              <a:buFont typeface="Arial" charset="0"/>
              <a:buNone/>
              <a:defRPr/>
            </a:pPr>
            <a:r>
              <a:rPr lang="en-US" sz="4800" dirty="0" smtClean="0">
                <a:ln>
                  <a:prstDash val="solid"/>
                </a:ln>
                <a:solidFill>
                  <a:srgbClr val="000000"/>
                </a:solidFill>
                <a:effectLst>
                  <a:outerShdw blurRad="88000" dist="50800" dir="5040000" algn="tl">
                    <a:schemeClr val="accent4">
                      <a:tint val="80000"/>
                      <a:satMod val="250000"/>
                      <a:alpha val="45000"/>
                    </a:schemeClr>
                  </a:outerShdw>
                </a:effectLst>
              </a:rPr>
              <a:t>(2012)</a:t>
            </a:r>
          </a:p>
          <a:p>
            <a:pPr marL="0" indent="0" algn="ctr" eaLnBrk="1" hangingPunct="1">
              <a:buFont typeface="Arial" charset="0"/>
              <a:buNone/>
              <a:defRPr/>
            </a:pP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extLst>
      <p:ext uri="{BB962C8B-B14F-4D97-AF65-F5344CB8AC3E}">
        <p14:creationId xmlns:p14="http://schemas.microsoft.com/office/powerpoint/2010/main" val="2268206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b="1" i="1" dirty="0" smtClean="0">
                <a:cs typeface="+mj-cs"/>
              </a:rPr>
              <a:t>Do You Know?</a:t>
            </a:r>
            <a:endParaRPr lang="en-US" b="1" i="1" dirty="0">
              <a:cs typeface="+mj-cs"/>
            </a:endParaRPr>
          </a:p>
        </p:txBody>
      </p:sp>
      <p:sp>
        <p:nvSpPr>
          <p:cNvPr id="3" name="Content Placeholder 2"/>
          <p:cNvSpPr>
            <a:spLocks noGrp="1"/>
          </p:cNvSpPr>
          <p:nvPr>
            <p:ph idx="1"/>
          </p:nvPr>
        </p:nvSpPr>
        <p:spPr>
          <a:xfrm>
            <a:off x="324304" y="1524000"/>
            <a:ext cx="8229600" cy="4876800"/>
          </a:xfrm>
          <a:effectLst>
            <a:innerShdw blurRad="63500" dist="50800" dir="13500000">
              <a:prstClr val="black">
                <a:alpha val="50000"/>
              </a:prstClr>
            </a:innerShdw>
          </a:effectLst>
          <a:extLst>
            <a:ext uri="{FAA26D3D-D897-4be2-8F04-BA451C77F1D7}">
              <ma14:placeholderFlag xmlns="" xmlns:ma14="http://schemas.microsoft.com/office/mac/drawingml/2011/main" val="1"/>
            </a:ext>
          </a:extLst>
        </p:spPr>
        <p:style>
          <a:lnRef idx="2">
            <a:schemeClr val="dk1"/>
          </a:lnRef>
          <a:fillRef idx="1">
            <a:schemeClr val="lt1"/>
          </a:fillRef>
          <a:effectRef idx="0">
            <a:schemeClr val="dk1"/>
          </a:effectRef>
          <a:fontRef idx="minor">
            <a:schemeClr val="dk1"/>
          </a:fontRef>
        </p:style>
        <p:txBody>
          <a:bodyPr>
            <a:norm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marL="0" indent="0"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r>
              <a:rPr lang="en-US" sz="5600" b="1" dirty="0" smtClean="0">
                <a:ln>
                  <a:prstDash val="solid"/>
                </a:ln>
                <a:solidFill>
                  <a:srgbClr val="000000"/>
                </a:solidFill>
                <a:effectLst>
                  <a:outerShdw blurRad="88000" dist="50800" dir="5040000" algn="tl">
                    <a:schemeClr val="accent4">
                      <a:tint val="80000"/>
                      <a:satMod val="250000"/>
                      <a:alpha val="45000"/>
                    </a:schemeClr>
                  </a:outerShdw>
                </a:effectLst>
              </a:rPr>
              <a:t>32,000</a:t>
            </a:r>
          </a:p>
          <a:p>
            <a:pPr marL="0" indent="0" algn="ctr" eaLnBrk="1" hangingPunct="1">
              <a:buFont typeface="Arial" charset="0"/>
              <a:buNone/>
              <a:defRPr/>
            </a:pPr>
            <a:r>
              <a:rPr lang="en-US" sz="4800" dirty="0" smtClean="0">
                <a:ln>
                  <a:prstDash val="solid"/>
                </a:ln>
                <a:solidFill>
                  <a:srgbClr val="000000"/>
                </a:solidFill>
                <a:effectLst>
                  <a:outerShdw blurRad="88000" dist="50800" dir="5040000" algn="tl">
                    <a:schemeClr val="accent4">
                      <a:tint val="80000"/>
                      <a:satMod val="250000"/>
                      <a:alpha val="45000"/>
                    </a:schemeClr>
                  </a:outerShdw>
                </a:effectLst>
              </a:rPr>
              <a:t>(2012)</a:t>
            </a:r>
          </a:p>
          <a:p>
            <a:pPr marL="0" indent="0" algn="ctr" eaLnBrk="1" hangingPunct="1">
              <a:buFont typeface="Arial" charset="0"/>
              <a:buNone/>
              <a:defRPr/>
            </a:pP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marL="0" indent="0" algn="ctr" eaLnBrk="1" hangingPunct="1">
              <a:buFont typeface="Arial" charset="0"/>
              <a:buNone/>
              <a:defRPr/>
            </a:pP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extLst>
      <p:ext uri="{BB962C8B-B14F-4D97-AF65-F5344CB8AC3E}">
        <p14:creationId xmlns:p14="http://schemas.microsoft.com/office/powerpoint/2010/main" val="2353846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wrap="square" numCol="1" anchorCtr="0" compatLnSpc="1">
            <a:prstTxWarp prst="textNoShape">
              <a:avLst/>
            </a:prstTxWarp>
            <a:normAutofit fontScale="90000"/>
          </a:bodyPr>
          <a:lstStyle/>
          <a:p>
            <a:pPr algn="ctr" eaLnBrk="1" hangingPunct="1"/>
            <a:r>
              <a:rPr lang="en-US" sz="3200" smtClean="0">
                <a:ea typeface="ヒラギノ角ゴ Pro W3" charset="-128"/>
              </a:rPr>
              <a:t/>
            </a:r>
            <a:br>
              <a:rPr lang="en-US" sz="3200" smtClean="0">
                <a:ea typeface="ヒラギノ角ゴ Pro W3" charset="-128"/>
              </a:rPr>
            </a:br>
            <a:r>
              <a:rPr lang="en-US" sz="3200" smtClean="0">
                <a:ea typeface="ヒラギノ角ゴ Pro W3" charset="-128"/>
              </a:rPr>
              <a:t/>
            </a:r>
            <a:br>
              <a:rPr lang="en-US" sz="3200" smtClean="0">
                <a:ea typeface="ヒラギノ角ゴ Pro W3" charset="-128"/>
              </a:rPr>
            </a:br>
            <a:r>
              <a:rPr lang="en-US" sz="3200" smtClean="0">
                <a:ea typeface="ヒラギノ角ゴ Pro W3" charset="-128"/>
              </a:rPr>
              <a:t>PURPOSE</a:t>
            </a:r>
          </a:p>
        </p:txBody>
      </p:sp>
      <p:sp>
        <p:nvSpPr>
          <p:cNvPr id="24578" name="Content Placeholder 2"/>
          <p:cNvSpPr>
            <a:spLocks noGrp="1"/>
          </p:cNvSpPr>
          <p:nvPr>
            <p:ph idx="1"/>
          </p:nvPr>
        </p:nvSpPr>
        <p:spPr>
          <a:xfrm>
            <a:off x="457200" y="1600200"/>
            <a:ext cx="8229600" cy="3962400"/>
          </a:xfrm>
        </p:spPr>
        <p:txBody>
          <a:bodyPr/>
          <a:lstStyle/>
          <a:p>
            <a:pPr algn="ctr" eaLnBrk="1" hangingPunct="1">
              <a:buFontTx/>
              <a:buNone/>
            </a:pPr>
            <a:endParaRPr lang="en-US" i="1" smtClean="0">
              <a:ea typeface="ヒラギノ角ゴ Pro W3" charset="-128"/>
            </a:endParaRPr>
          </a:p>
          <a:p>
            <a:pPr algn="ctr" eaLnBrk="1" hangingPunct="1">
              <a:buFontTx/>
              <a:buNone/>
            </a:pPr>
            <a:endParaRPr lang="en-US" i="1" smtClean="0">
              <a:ea typeface="ヒラギノ角ゴ Pro W3" charset="-128"/>
            </a:endParaRPr>
          </a:p>
          <a:p>
            <a:pPr algn="ctr" eaLnBrk="1" hangingPunct="1">
              <a:buFontTx/>
              <a:buNone/>
            </a:pPr>
            <a:endParaRPr lang="en-US" i="1" smtClean="0">
              <a:ea typeface="ヒラギノ角ゴ Pro W3" charset="-128"/>
            </a:endParaRPr>
          </a:p>
          <a:p>
            <a:pPr algn="ctr" eaLnBrk="1" hangingPunct="1">
              <a:buFontTx/>
              <a:buNone/>
            </a:pPr>
            <a:r>
              <a:rPr lang="en-US" i="1" smtClean="0">
                <a:ea typeface="ヒラギノ角ゴ Pro W3" charset="-128"/>
              </a:rPr>
              <a:t>To facilitate an early warning reporting system with research-based risk factors for identifying students who may be at risk of dropping out of school.</a:t>
            </a:r>
          </a:p>
          <a:p>
            <a:pPr eaLnBrk="1" hangingPunct="1">
              <a:buFontTx/>
              <a:buNone/>
            </a:pPr>
            <a:endParaRPr lang="en-US" smtClean="0">
              <a:ea typeface="ヒラギノ角ゴ Pro W3" charset="-128"/>
            </a:endParaRPr>
          </a:p>
        </p:txBody>
      </p:sp>
    </p:spTree>
    <p:extLst>
      <p:ext uri="{BB962C8B-B14F-4D97-AF65-F5344CB8AC3E}">
        <p14:creationId xmlns:p14="http://schemas.microsoft.com/office/powerpoint/2010/main" val="335229456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4.jpeg"/></Relationships>
</file>

<file path=ppt/theme/_rels/theme4.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Blank Presentation">
  <a:themeElements>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ppt/theme/themeOverride2.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17277</TotalTime>
  <Words>1584</Words>
  <Application>Microsoft Office PowerPoint</Application>
  <PresentationFormat>On-screen Show (4:3)</PresentationFormat>
  <Paragraphs>455</Paragraphs>
  <Slides>33</Slides>
  <Notes>16</Notes>
  <HiddenSlides>0</HiddenSlides>
  <MMClips>0</MMClips>
  <ScaleCrop>false</ScaleCrop>
  <HeadingPairs>
    <vt:vector size="4" baseType="variant">
      <vt:variant>
        <vt:lpstr>Theme</vt:lpstr>
      </vt:variant>
      <vt:variant>
        <vt:i4>4</vt:i4>
      </vt:variant>
      <vt:variant>
        <vt:lpstr>Slide Titles</vt:lpstr>
      </vt:variant>
      <vt:variant>
        <vt:i4>33</vt:i4>
      </vt:variant>
    </vt:vector>
  </HeadingPairs>
  <TitlesOfParts>
    <vt:vector size="37" baseType="lpstr">
      <vt:lpstr>Blank Presentation</vt:lpstr>
      <vt:lpstr>1_Clarity</vt:lpstr>
      <vt:lpstr>1_Custom Design</vt:lpstr>
      <vt:lpstr>Clarity</vt:lpstr>
      <vt:lpstr>Dropout prevention  EARLY Warning reports</vt:lpstr>
      <vt:lpstr>Graduation Rate = 82.5%</vt:lpstr>
      <vt:lpstr>Do You Know?</vt:lpstr>
      <vt:lpstr>High School Dropout Statistics</vt:lpstr>
      <vt:lpstr>Do You Know?</vt:lpstr>
      <vt:lpstr>High School Dropout Statistics</vt:lpstr>
      <vt:lpstr>Do You Know?</vt:lpstr>
      <vt:lpstr>Do You Know?</vt:lpstr>
      <vt:lpstr>  PURPOSE</vt:lpstr>
      <vt:lpstr>Research on Early Warning Indicators </vt:lpstr>
      <vt:lpstr> RELEVANT SIS DATA</vt:lpstr>
      <vt:lpstr>PowerSchool  At Risk Report</vt:lpstr>
      <vt:lpstr>PowerSchool  At Risk Report</vt:lpstr>
      <vt:lpstr>At Risk Report Fields</vt:lpstr>
      <vt:lpstr> At Risk Report Fields Attendance Codes </vt:lpstr>
      <vt:lpstr>At Risk Report Fields</vt:lpstr>
      <vt:lpstr>At Risk Report – Data to be Filled</vt:lpstr>
      <vt:lpstr>\</vt:lpstr>
      <vt:lpstr>PowerPoint Presentation</vt:lpstr>
      <vt:lpstr>At Risk Report</vt:lpstr>
      <vt:lpstr>NCWISE Reports Graduation Resiliency</vt:lpstr>
      <vt:lpstr> NCWISE REPORTS (continued)</vt:lpstr>
      <vt:lpstr>GR Risk Indicators</vt:lpstr>
      <vt:lpstr>Risk Criteria</vt:lpstr>
      <vt:lpstr>Tenth/Eleventh/Twelfth Grade  Risk Criteria</vt:lpstr>
      <vt:lpstr>Report Details</vt:lpstr>
      <vt:lpstr>Report Details (continued)</vt:lpstr>
      <vt:lpstr>Ninth Grade Sample Report</vt:lpstr>
      <vt:lpstr> Example:  Student #1</vt:lpstr>
      <vt:lpstr>Twelfth Grade Sample Report</vt:lpstr>
      <vt:lpstr>Once You Have the Report</vt:lpstr>
      <vt:lpstr>FAQs</vt:lpstr>
      <vt:lpstr>Contacts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Mike Martin</dc:creator>
  <cp:lastModifiedBy>Phelps, Jennifer</cp:lastModifiedBy>
  <cp:revision>111</cp:revision>
  <cp:lastPrinted>2013-08-25T18:06:58Z</cp:lastPrinted>
  <dcterms:created xsi:type="dcterms:W3CDTF">2013-01-31T15:42:41Z</dcterms:created>
  <dcterms:modified xsi:type="dcterms:W3CDTF">2013-12-02T18:56:39Z</dcterms:modified>
</cp:coreProperties>
</file>